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400" r:id="rId3"/>
    <p:sldId id="422" r:id="rId4"/>
    <p:sldId id="286" r:id="rId5"/>
    <p:sldId id="270" r:id="rId6"/>
    <p:sldId id="301" r:id="rId7"/>
    <p:sldId id="299" r:id="rId8"/>
    <p:sldId id="318" r:id="rId9"/>
    <p:sldId id="319" r:id="rId10"/>
    <p:sldId id="324" r:id="rId11"/>
    <p:sldId id="325" r:id="rId12"/>
    <p:sldId id="326" r:id="rId13"/>
    <p:sldId id="327" r:id="rId14"/>
    <p:sldId id="402" r:id="rId15"/>
    <p:sldId id="403" r:id="rId16"/>
    <p:sldId id="404" r:id="rId17"/>
    <p:sldId id="317" r:id="rId18"/>
    <p:sldId id="314" r:id="rId19"/>
    <p:sldId id="307" r:id="rId20"/>
    <p:sldId id="257" r:id="rId21"/>
    <p:sldId id="338" r:id="rId22"/>
    <p:sldId id="337" r:id="rId23"/>
    <p:sldId id="336" r:id="rId24"/>
    <p:sldId id="335" r:id="rId25"/>
    <p:sldId id="334" r:id="rId26"/>
    <p:sldId id="329" r:id="rId27"/>
    <p:sldId id="332" r:id="rId28"/>
    <p:sldId id="328" r:id="rId29"/>
    <p:sldId id="333" r:id="rId30"/>
    <p:sldId id="405" r:id="rId31"/>
    <p:sldId id="408" r:id="rId32"/>
    <p:sldId id="406" r:id="rId33"/>
    <p:sldId id="409" r:id="rId34"/>
    <p:sldId id="407" r:id="rId35"/>
    <p:sldId id="410" r:id="rId36"/>
    <p:sldId id="350" r:id="rId37"/>
    <p:sldId id="300" r:id="rId38"/>
    <p:sldId id="276" r:id="rId39"/>
    <p:sldId id="306" r:id="rId40"/>
    <p:sldId id="371" r:id="rId41"/>
    <p:sldId id="269" r:id="rId42"/>
    <p:sldId id="340" r:id="rId43"/>
    <p:sldId id="344" r:id="rId44"/>
    <p:sldId id="346" r:id="rId45"/>
    <p:sldId id="348" r:id="rId46"/>
    <p:sldId id="411" r:id="rId47"/>
    <p:sldId id="412" r:id="rId48"/>
    <p:sldId id="413" r:id="rId49"/>
    <p:sldId id="288" r:id="rId50"/>
    <p:sldId id="322" r:id="rId51"/>
    <p:sldId id="416" r:id="rId52"/>
    <p:sldId id="321" r:id="rId53"/>
    <p:sldId id="417" r:id="rId54"/>
    <p:sldId id="418" r:id="rId55"/>
    <p:sldId id="419" r:id="rId56"/>
    <p:sldId id="420" r:id="rId57"/>
    <p:sldId id="421" r:id="rId58"/>
    <p:sldId id="397" r:id="rId59"/>
    <p:sldId id="398" r:id="rId60"/>
    <p:sldId id="399" r:id="rId61"/>
    <p:sldId id="289" r:id="rId62"/>
    <p:sldId id="351" r:id="rId63"/>
    <p:sldId id="352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66" r:id="rId77"/>
    <p:sldId id="367" r:id="rId78"/>
    <p:sldId id="368" r:id="rId79"/>
    <p:sldId id="369" r:id="rId80"/>
    <p:sldId id="370" r:id="rId81"/>
    <p:sldId id="309" r:id="rId82"/>
    <p:sldId id="310" r:id="rId83"/>
    <p:sldId id="311" r:id="rId84"/>
    <p:sldId id="312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A9B98-49A0-45E4-8403-51E4AAF92C04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93FF6-D104-4200-AA5A-3C535C8D10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03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E80B-5288-4B85-AA5C-70C58E906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DCF63-5526-4FE0-A381-B88D5C826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84E71-BB27-4F0F-82CA-885D0F1B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7E9B-25E2-4522-ABDA-9679ABFB5551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2088B-A3BF-425F-9848-8C8F1B0D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4CF2E-B30E-4EC7-A149-0855C25D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72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49862-E3FA-4D85-9545-8CD453990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95C14-55AF-4BAD-9B73-990FD1D6D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53E6F-49AD-4B59-B73B-513CBDC13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4E3B-EC3F-4542-9678-82AA33086259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9ACA2-A35A-4C63-AA31-5029B497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4B810-99B0-4439-984C-A7783763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37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9F0253-7367-4411-8552-EEE5B913C7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78769-A8CE-4822-958F-B13FE73F1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96AB9-16CA-4BB1-9A88-E474F3290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9F37-E528-422E-AD5D-AE2E3B52B5D0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F1B62-7002-404F-BE0A-0B7527A1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55C56-257A-437B-9297-1F4498CDF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49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E4220-AE78-4117-B0E4-1B5F5F36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089E-496E-44D4-A896-AECD1133D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5F424-E827-46B2-B915-DFF99D18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27A33-E679-427F-B8F0-04A700016D6B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4C6F0-E1C5-41E7-A72A-5F8CDA3D7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36E36-8398-4CA0-8C43-6F241AE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45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3A65-0C55-439C-A3BC-82783EC8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36207-142B-4444-92B6-9E33FA561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96A42-8B98-4CA5-B462-820D08AD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3BE65-E25C-4ED6-BF89-75BA630C7333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83B36-34CA-4194-BBAD-B8642E77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A437-7B32-46B0-B79E-2C155505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26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97EF-3BC7-4A0A-BE5F-55361758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DA95A-CE50-453D-A8FE-2104F603D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53C48-9E53-4B3A-8CC9-E7E9244C3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274D7-72BD-4AFD-BBE1-ABF91807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4000-8A33-4E8C-A3D7-00AEA4705489}" type="datetime1">
              <a:rPr lang="en-GB" smtClean="0"/>
              <a:t>20/10/2025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4FDED-A8E9-4EAB-AD23-42CB0AA77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AF3E0-79A1-48D5-A8A5-40F076A2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489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8C58-6630-4AE7-864F-26A48966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84D05-B9A6-4A53-AEDE-813B72275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F4A96-4C4F-4C6A-8CCA-6778A20A5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3E4D7-7ADC-47D4-AB46-5F02FEEF72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B2DFC-29F4-4490-A2DA-B9844D461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017EFA-7420-4763-B0C7-00CECF53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7F16-2340-4827-B805-ED01640D114A}" type="datetime1">
              <a:rPr lang="en-GB" smtClean="0"/>
              <a:t>20/10/2025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694E5C-9BCC-48A2-94A0-E59D5019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F7062-2BD2-410B-A4FC-CF953444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97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05BF-E82F-4E15-97ED-A4DA2A140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C96FA-8578-4C62-B0EC-BD9FC2AA8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BD4F5-E57A-4053-BAF6-F0234285FB21}" type="datetime1">
              <a:rPr lang="en-GB" smtClean="0"/>
              <a:t>20/10/2025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6A1B4-2AC5-4A24-9CDF-9D793C22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A3209-69A9-44CB-8720-98BDE2B4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73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EC100-7461-4FC1-AE8B-1516E8A3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98D7C-83E0-40B9-AA9F-74C7C46E94B2}" type="datetime1">
              <a:rPr lang="en-GB" smtClean="0"/>
              <a:t>20/10/2025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AA343-C638-4F71-BFEE-26F92636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ACFD7-61BB-412F-9650-20A9F7DE8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29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E4EE-581C-467F-AAD5-13B0ED669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D4361-276C-4F74-9207-5CCE13FE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36BA0-0761-4740-A0C4-6780D662B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16FC9-7261-4767-8D88-4A4ABB4D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3ADD-3A5C-4BA9-BE93-578D7839FFEF}" type="datetime1">
              <a:rPr lang="en-GB" smtClean="0"/>
              <a:t>20/10/2025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CC7AF-8CB7-4971-88E4-DAA77323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1433D-5986-48F7-8C0F-7A283960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11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9216-8A50-4BC4-8641-BE7437999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6132AE-380C-4C49-B12B-3FFF69108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D83081-13C3-47E9-8E37-A5F4B5FB9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A8214-D11E-412F-861A-5F55C897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32F8-271F-4213-A120-AA5465D80EEE}" type="datetime1">
              <a:rPr lang="en-GB" smtClean="0"/>
              <a:t>20/10/2025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C1F3A-8F6B-4795-AD95-2A682A649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D5E53-7A58-434D-9FF8-78DE75AD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381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A8B594-CDAC-4EA6-9382-054A0F32D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6536B-0A57-431B-A607-4430C3088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C82D7-F8BE-4A0D-BF7D-9AE1BCF86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A3D6E-7957-446D-B9F7-F94D0569E6CA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B6022-6F2B-4DEF-96EC-584A5ED0B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EBD32-DC11-46DC-81E5-24F439A36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57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C3F10-AFB5-476B-B60E-D3A947699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509" y="200213"/>
            <a:ext cx="9144000" cy="2387600"/>
          </a:xfrm>
        </p:spPr>
        <p:txBody>
          <a:bodyPr/>
          <a:lstStyle/>
          <a:p>
            <a:r>
              <a:rPr lang="en-US" dirty="0"/>
              <a:t>Year 11 French speaking trial exam revision lessons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FDF28-20FE-4614-B8D3-6B277A26B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259" y="2718545"/>
            <a:ext cx="9144000" cy="1655762"/>
          </a:xfrm>
        </p:spPr>
        <p:txBody>
          <a:bodyPr/>
          <a:lstStyle/>
          <a:p>
            <a:r>
              <a:rPr lang="en-US" dirty="0"/>
              <a:t>Higher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7F88-AB1D-432D-B82B-58029376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2506B-33A5-421E-8DE6-B5B9FCB209B9}"/>
              </a:ext>
            </a:extLst>
          </p:cNvPr>
          <p:cNvSpPr txBox="1"/>
          <p:nvPr/>
        </p:nvSpPr>
        <p:spPr>
          <a:xfrm>
            <a:off x="295758" y="3518466"/>
            <a:ext cx="8314841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Independent revision outside of lessons: </a:t>
            </a:r>
          </a:p>
          <a:p>
            <a:pPr marL="342900" indent="-342900">
              <a:buAutoNum type="arabicParenR"/>
            </a:pPr>
            <a:r>
              <a:rPr lang="en-GB" dirty="0"/>
              <a:t>Memorise the speaking questions for your chosen topic (Module 1, 2, 3, 4,  5 or 6)</a:t>
            </a:r>
          </a:p>
          <a:p>
            <a:pPr marL="342900" indent="-342900">
              <a:buAutoNum type="arabicParenR"/>
            </a:pPr>
            <a:r>
              <a:rPr lang="en-GB" dirty="0"/>
              <a:t>Practise read aloud cards from this booklet</a:t>
            </a:r>
          </a:p>
          <a:p>
            <a:pPr marL="342900" indent="-342900">
              <a:buAutoNum type="arabicParenR"/>
            </a:pPr>
            <a:r>
              <a:rPr lang="en-GB" dirty="0"/>
              <a:t>Practice role plays cards from this booklet</a:t>
            </a:r>
          </a:p>
          <a:p>
            <a:pPr marL="342900" indent="-342900">
              <a:buAutoNum type="arabicParenR"/>
            </a:pPr>
            <a:r>
              <a:rPr lang="en-GB" dirty="0"/>
              <a:t>Practise photo cards available from this booklet</a:t>
            </a:r>
          </a:p>
          <a:p>
            <a:pPr marL="342900" indent="-342900">
              <a:buAutoNum type="arabicParenR"/>
            </a:pPr>
            <a:r>
              <a:rPr lang="en-GB" dirty="0"/>
              <a:t>Record yourself saying your speaking question answers from memory</a:t>
            </a:r>
          </a:p>
          <a:p>
            <a:pPr marL="342900" indent="-342900">
              <a:buAutoNum type="arabicParenR"/>
            </a:pPr>
            <a:r>
              <a:rPr lang="en-GB" dirty="0"/>
              <a:t>Listen to French Radio</a:t>
            </a:r>
          </a:p>
          <a:p>
            <a:pPr marL="342900" indent="-342900">
              <a:buAutoNum type="arabicParenR"/>
            </a:pPr>
            <a:r>
              <a:rPr lang="en-GB" dirty="0"/>
              <a:t>Watch French programmes on Netflix, Amazon Prime or Channel 4</a:t>
            </a:r>
          </a:p>
          <a:p>
            <a:endParaRPr lang="en-GB" dirty="0"/>
          </a:p>
          <a:p>
            <a:r>
              <a:rPr lang="en-GB" b="1" dirty="0"/>
              <a:t>Little and Often is the key! </a:t>
            </a:r>
          </a:p>
          <a:p>
            <a:r>
              <a:rPr lang="en-GB" b="1" dirty="0"/>
              <a:t>All this is on Google Classroom!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4C786-5A98-49A6-9EC3-8F22E406F9E8}"/>
              </a:ext>
            </a:extLst>
          </p:cNvPr>
          <p:cNvSpPr txBox="1"/>
          <p:nvPr/>
        </p:nvSpPr>
        <p:spPr>
          <a:xfrm>
            <a:off x="8733958" y="3946351"/>
            <a:ext cx="3066709" cy="267765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When? </a:t>
            </a:r>
          </a:p>
          <a:p>
            <a:r>
              <a:rPr lang="en-US" sz="2400" dirty="0"/>
              <a:t>w/c 8</a:t>
            </a:r>
            <a:r>
              <a:rPr lang="en-US" sz="2400" baseline="30000" dirty="0"/>
              <a:t>th</a:t>
            </a:r>
            <a:r>
              <a:rPr lang="en-US" sz="2400" dirty="0"/>
              <a:t> Dec (band 1)</a:t>
            </a:r>
          </a:p>
          <a:p>
            <a:r>
              <a:rPr lang="en-US" sz="2400" dirty="0"/>
              <a:t>w/c 15</a:t>
            </a:r>
            <a:r>
              <a:rPr lang="en-US" sz="2400" baseline="30000" dirty="0"/>
              <a:t>th</a:t>
            </a:r>
            <a:r>
              <a:rPr lang="en-US" sz="2400" dirty="0"/>
              <a:t> Dec (band 2)</a:t>
            </a:r>
          </a:p>
          <a:p>
            <a:endParaRPr lang="en-US" sz="2400" dirty="0"/>
          </a:p>
          <a:p>
            <a:r>
              <a:rPr lang="en-US" sz="2400" b="1" dirty="0"/>
              <a:t>Where?</a:t>
            </a:r>
          </a:p>
          <a:p>
            <a:r>
              <a:rPr lang="en-US" sz="2400" dirty="0"/>
              <a:t>Meeting Room 1 (above Chine)</a:t>
            </a:r>
          </a:p>
        </p:txBody>
      </p:sp>
    </p:spTree>
    <p:extLst>
      <p:ext uri="{BB962C8B-B14F-4D97-AF65-F5344CB8AC3E}">
        <p14:creationId xmlns:p14="http://schemas.microsoft.com/office/powerpoint/2010/main" val="179032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13652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50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E95243-5168-4DDE-89DC-DC26E40A9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617" y="69128"/>
            <a:ext cx="7944384" cy="465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66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13652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76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CB4BD-A69E-4FE6-8131-FC6F9223E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202" y="672485"/>
            <a:ext cx="8974183" cy="366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5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13652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100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E91AB-5692-4CA3-8F25-C8C7CC94B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693" y="545653"/>
            <a:ext cx="8416289" cy="40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20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146488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124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C7198-9B8B-4731-AA2D-C19CAFCFF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159" y="722548"/>
            <a:ext cx="8578500" cy="39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87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146488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152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E0A0D-E4B3-771B-6199-8C87A7B97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521" y="610851"/>
            <a:ext cx="8217023" cy="40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86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146488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176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44A3B-CFE6-0F67-6BFE-AA1F0CBDD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177" y="584927"/>
            <a:ext cx="9258482" cy="36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83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146488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198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F8AA2-78DC-0F97-44F8-F208781F8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442" y="115649"/>
            <a:ext cx="7672314" cy="355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59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10D7-2CDA-4067-83DE-DAD7E719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-3005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Task 2: Role play card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955A-D353-4A51-87A2-599E16391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1816749"/>
            <a:ext cx="11794836" cy="4351338"/>
          </a:xfrm>
        </p:spPr>
        <p:txBody>
          <a:bodyPr>
            <a:normAutofit/>
          </a:bodyPr>
          <a:lstStyle/>
          <a:p>
            <a:r>
              <a:rPr lang="en-US" dirty="0"/>
              <a:t>Two marks per answer (10 marks out of 50)</a:t>
            </a:r>
          </a:p>
          <a:p>
            <a:r>
              <a:rPr lang="en-US" dirty="0"/>
              <a:t>Short answers </a:t>
            </a:r>
          </a:p>
          <a:p>
            <a:r>
              <a:rPr lang="en-US" dirty="0"/>
              <a:t>Students answer 3 questions. </a:t>
            </a:r>
          </a:p>
          <a:p>
            <a:r>
              <a:rPr lang="en-US" dirty="0"/>
              <a:t>Answers must short and concise</a:t>
            </a:r>
          </a:p>
          <a:p>
            <a:r>
              <a:rPr lang="en-US" dirty="0"/>
              <a:t>Students ask 2 questions to the examiner</a:t>
            </a:r>
          </a:p>
          <a:p>
            <a:r>
              <a:rPr lang="en-US" dirty="0"/>
              <a:t>Students can ask the teacher to repeat the question (“</a:t>
            </a:r>
            <a:r>
              <a:rPr lang="en-US" dirty="0" err="1"/>
              <a:t>Répétez</a:t>
            </a:r>
            <a:r>
              <a:rPr lang="en-US" dirty="0"/>
              <a:t> </a:t>
            </a:r>
            <a:r>
              <a:rPr lang="en-US" dirty="0" err="1"/>
              <a:t>s’il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plait?”)</a:t>
            </a:r>
          </a:p>
          <a:p>
            <a:r>
              <a:rPr lang="en-US" dirty="0"/>
              <a:t>Teachers can not change the wording of the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0CD3-785B-4382-95CE-AD8220F1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376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14E9E-8509-48CD-9E42-3C9C6AC1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47E41-09A7-4662-AB7B-122C93307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971" y="517237"/>
            <a:ext cx="9106057" cy="56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93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492C1-CD66-4771-BB95-64948101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5" y="57871"/>
            <a:ext cx="10515600" cy="798657"/>
          </a:xfrm>
        </p:spPr>
        <p:txBody>
          <a:bodyPr/>
          <a:lstStyle/>
          <a:p>
            <a:r>
              <a:rPr lang="en-US" dirty="0"/>
              <a:t>Role play key phrases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57A29F7-5EAF-431F-BD27-9D6689F74F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461177"/>
              </p:ext>
            </p:extLst>
          </p:nvPr>
        </p:nvGraphicFramePr>
        <p:xfrm>
          <a:off x="348673" y="914400"/>
          <a:ext cx="105156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455">
                  <a:extLst>
                    <a:ext uri="{9D8B030D-6E8A-4147-A177-3AD203B41FA5}">
                      <a16:colId xmlns:a16="http://schemas.microsoft.com/office/drawing/2014/main" val="3460467931"/>
                    </a:ext>
                  </a:extLst>
                </a:gridCol>
                <a:gridCol w="3611418">
                  <a:extLst>
                    <a:ext uri="{9D8B030D-6E8A-4147-A177-3AD203B41FA5}">
                      <a16:colId xmlns:a16="http://schemas.microsoft.com/office/drawing/2014/main" val="1647271190"/>
                    </a:ext>
                  </a:extLst>
                </a:gridCol>
                <a:gridCol w="6153727">
                  <a:extLst>
                    <a:ext uri="{9D8B030D-6E8A-4147-A177-3AD203B41FA5}">
                      <a16:colId xmlns:a16="http://schemas.microsoft.com/office/drawing/2014/main" val="30965696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would like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voudrais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8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like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J’aime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529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Because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Parce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que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070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went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suis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allé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01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did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J’ai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fait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963198"/>
                  </a:ext>
                </a:extLst>
              </a:tr>
              <a:tr h="44473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ate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J’ai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mangé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628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Is there?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 y a 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873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Can I?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peux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30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Where is?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est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52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10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Where are?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sont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28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11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What do you think of?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Qu’est-ce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que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penses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55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12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Do you like?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Tu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aimes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87622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FA4DE-D182-4031-A3C9-C1A66DE0F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19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2F6AAD-493A-41E8-A727-4DB66C039DAC}"/>
              </a:ext>
            </a:extLst>
          </p:cNvPr>
          <p:cNvSpPr/>
          <p:nvPr/>
        </p:nvSpPr>
        <p:spPr>
          <a:xfrm>
            <a:off x="4812145" y="914400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E0693-A9D5-47DB-98E8-F351DD24D83C}"/>
              </a:ext>
            </a:extLst>
          </p:cNvPr>
          <p:cNvSpPr/>
          <p:nvPr/>
        </p:nvSpPr>
        <p:spPr>
          <a:xfrm>
            <a:off x="4812145" y="1348509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962E25-F5FE-4542-9CFA-127BC4EA464E}"/>
              </a:ext>
            </a:extLst>
          </p:cNvPr>
          <p:cNvSpPr/>
          <p:nvPr/>
        </p:nvSpPr>
        <p:spPr>
          <a:xfrm>
            <a:off x="4812145" y="1856509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240634-3772-4593-AD50-8FFDB052D3BC}"/>
              </a:ext>
            </a:extLst>
          </p:cNvPr>
          <p:cNvSpPr/>
          <p:nvPr/>
        </p:nvSpPr>
        <p:spPr>
          <a:xfrm>
            <a:off x="4812145" y="2269691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0C0C3C-FD41-4D93-B871-01207FFFD9BC}"/>
              </a:ext>
            </a:extLst>
          </p:cNvPr>
          <p:cNvSpPr/>
          <p:nvPr/>
        </p:nvSpPr>
        <p:spPr>
          <a:xfrm>
            <a:off x="4812145" y="2717365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D7CC91-6E8C-4FBD-9899-729B8DAF1D47}"/>
              </a:ext>
            </a:extLst>
          </p:cNvPr>
          <p:cNvSpPr/>
          <p:nvPr/>
        </p:nvSpPr>
        <p:spPr>
          <a:xfrm>
            <a:off x="4812145" y="3237635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C31F2-58AE-4717-A14D-2CF45B4F77D5}"/>
              </a:ext>
            </a:extLst>
          </p:cNvPr>
          <p:cNvSpPr/>
          <p:nvPr/>
        </p:nvSpPr>
        <p:spPr>
          <a:xfrm>
            <a:off x="4812145" y="3657600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9FAB0E-7A77-4BF5-A743-91AA11D6899C}"/>
              </a:ext>
            </a:extLst>
          </p:cNvPr>
          <p:cNvSpPr/>
          <p:nvPr/>
        </p:nvSpPr>
        <p:spPr>
          <a:xfrm>
            <a:off x="4812145" y="4088965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68232C-8A2A-4A37-A882-43A6A9F09332}"/>
              </a:ext>
            </a:extLst>
          </p:cNvPr>
          <p:cNvSpPr/>
          <p:nvPr/>
        </p:nvSpPr>
        <p:spPr>
          <a:xfrm>
            <a:off x="4812145" y="4527982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947DF7-6003-4B97-B62A-22A3F0A366CD}"/>
              </a:ext>
            </a:extLst>
          </p:cNvPr>
          <p:cNvSpPr/>
          <p:nvPr/>
        </p:nvSpPr>
        <p:spPr>
          <a:xfrm>
            <a:off x="4812145" y="5019963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7B36F7-0BE1-4201-A08D-3B86C9761951}"/>
              </a:ext>
            </a:extLst>
          </p:cNvPr>
          <p:cNvSpPr/>
          <p:nvPr/>
        </p:nvSpPr>
        <p:spPr>
          <a:xfrm>
            <a:off x="4812144" y="5493326"/>
            <a:ext cx="3528291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A516DC-B73A-4DDA-B2D2-98C3ECD51B77}"/>
              </a:ext>
            </a:extLst>
          </p:cNvPr>
          <p:cNvSpPr/>
          <p:nvPr/>
        </p:nvSpPr>
        <p:spPr>
          <a:xfrm>
            <a:off x="4812144" y="5941000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67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E517-A933-6EAD-F868-DE5C3BCA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212104"/>
            <a:ext cx="11070996" cy="994691"/>
          </a:xfrm>
          <a:solidFill>
            <a:schemeClr val="accent4"/>
          </a:solidFill>
        </p:spPr>
        <p:txBody>
          <a:bodyPr/>
          <a:lstStyle/>
          <a:p>
            <a:r>
              <a:rPr lang="en-US" sz="4800" b="1" dirty="0"/>
              <a:t>Choose your conversation topics </a:t>
            </a:r>
            <a:r>
              <a:rPr lang="en-US" sz="2800" dirty="0"/>
              <a:t>(16 out of 50 marks)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A5DC6-B678-865E-9261-1063175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33393"/>
            <a:ext cx="12433955" cy="5112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A) Module 1 </a:t>
            </a:r>
            <a:r>
              <a:rPr lang="en-US" sz="3200" dirty="0">
                <a:highlight>
                  <a:srgbClr val="FFFF00"/>
                </a:highlight>
              </a:rPr>
              <a:t>Family &amp; friends </a:t>
            </a:r>
            <a:r>
              <a:rPr lang="en-US" sz="3200" dirty="0"/>
              <a:t>+ Module 2 </a:t>
            </a:r>
            <a:r>
              <a:rPr lang="en-US" sz="3200" dirty="0">
                <a:highlight>
                  <a:srgbClr val="FFFF00"/>
                </a:highlight>
              </a:rPr>
              <a:t>Free time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B) Module 3 </a:t>
            </a:r>
            <a:r>
              <a:rPr lang="en-US" sz="3200" dirty="0">
                <a:highlight>
                  <a:srgbClr val="FFFF00"/>
                </a:highlight>
              </a:rPr>
              <a:t>School</a:t>
            </a:r>
            <a:r>
              <a:rPr lang="en-US" sz="3200" dirty="0"/>
              <a:t> + Module 8 </a:t>
            </a:r>
            <a:r>
              <a:rPr lang="en-US" sz="3200" dirty="0">
                <a:highlight>
                  <a:srgbClr val="FFFF00"/>
                </a:highlight>
              </a:rPr>
              <a:t>studying and my future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C) Module 4 </a:t>
            </a:r>
            <a:r>
              <a:rPr lang="en-US" sz="3200" dirty="0">
                <a:highlight>
                  <a:srgbClr val="FFFF00"/>
                </a:highlight>
              </a:rPr>
              <a:t>Healthy lifestyle </a:t>
            </a:r>
            <a:r>
              <a:rPr lang="en-US" sz="3200" dirty="0"/>
              <a:t>+ Module 2 </a:t>
            </a:r>
            <a:r>
              <a:rPr lang="en-US" sz="3200" dirty="0">
                <a:highlight>
                  <a:srgbClr val="FFFF00"/>
                </a:highlight>
              </a:rPr>
              <a:t>Free time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D) Module 5 </a:t>
            </a:r>
            <a:r>
              <a:rPr lang="en-US" sz="3200" dirty="0">
                <a:highlight>
                  <a:srgbClr val="FFFF00"/>
                </a:highlight>
              </a:rPr>
              <a:t>Holidays</a:t>
            </a:r>
            <a:r>
              <a:rPr lang="en-US" sz="3200" dirty="0"/>
              <a:t> + Module 2 </a:t>
            </a:r>
            <a:r>
              <a:rPr lang="en-US" sz="3200" dirty="0">
                <a:highlight>
                  <a:srgbClr val="FFFF00"/>
                </a:highlight>
              </a:rPr>
              <a:t>Free time </a:t>
            </a:r>
            <a:r>
              <a:rPr lang="en-US" sz="3200" dirty="0"/>
              <a:t>(or Module 4 </a:t>
            </a:r>
            <a:r>
              <a:rPr lang="en-US" sz="3200" dirty="0">
                <a:highlight>
                  <a:srgbClr val="FFFF00"/>
                </a:highlight>
              </a:rPr>
              <a:t>healthy lifestyle</a:t>
            </a:r>
            <a:r>
              <a:rPr lang="en-US" sz="3200" dirty="0"/>
              <a:t>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E) Module 6 </a:t>
            </a:r>
            <a:r>
              <a:rPr lang="en-US" sz="3200" dirty="0">
                <a:highlight>
                  <a:srgbClr val="FFFF00"/>
                </a:highlight>
              </a:rPr>
              <a:t>Environment </a:t>
            </a:r>
            <a:r>
              <a:rPr lang="en-US" sz="3200" dirty="0"/>
              <a:t>+ Module 7 </a:t>
            </a:r>
            <a:r>
              <a:rPr lang="en-US" sz="3200" dirty="0">
                <a:highlight>
                  <a:srgbClr val="FFFF00"/>
                </a:highlight>
              </a:rPr>
              <a:t>my </a:t>
            </a:r>
            <a:r>
              <a:rPr lang="en-US" sz="3200" dirty="0" err="1">
                <a:highlight>
                  <a:srgbClr val="FFFF00"/>
                </a:highlight>
              </a:rPr>
              <a:t>neighbourhood</a:t>
            </a:r>
            <a:endParaRPr lang="en-GB" sz="32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A0620-7F16-6D97-9BC2-0EC5EDD1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</a:t>
            </a:fld>
            <a:endParaRPr lang="en-GB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31CC3444-0B77-58FF-B7BB-1396B30E267B}"/>
              </a:ext>
            </a:extLst>
          </p:cNvPr>
          <p:cNvSpPr/>
          <p:nvPr/>
        </p:nvSpPr>
        <p:spPr>
          <a:xfrm>
            <a:off x="9370244" y="2410086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884DBEE1-2434-4F18-51BD-987E35DE9129}"/>
              </a:ext>
            </a:extLst>
          </p:cNvPr>
          <p:cNvSpPr/>
          <p:nvPr/>
        </p:nvSpPr>
        <p:spPr>
          <a:xfrm>
            <a:off x="10503031" y="2410086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7C6B727-3690-75BF-2F82-0D88990D970B}"/>
              </a:ext>
            </a:extLst>
          </p:cNvPr>
          <p:cNvSpPr/>
          <p:nvPr/>
        </p:nvSpPr>
        <p:spPr>
          <a:xfrm>
            <a:off x="454058" y="5324607"/>
            <a:ext cx="732149" cy="6425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67C9BAA-81F6-87C1-BFBC-2B4DF917762F}"/>
              </a:ext>
            </a:extLst>
          </p:cNvPr>
          <p:cNvSpPr/>
          <p:nvPr/>
        </p:nvSpPr>
        <p:spPr>
          <a:xfrm>
            <a:off x="1586845" y="5324607"/>
            <a:ext cx="732149" cy="6425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2B12DCA-D21A-EAC2-9C0A-FDCAA0A3B1A4}"/>
              </a:ext>
            </a:extLst>
          </p:cNvPr>
          <p:cNvSpPr/>
          <p:nvPr/>
        </p:nvSpPr>
        <p:spPr>
          <a:xfrm>
            <a:off x="9653048" y="5795880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451C5CEC-AFC6-2C00-FD50-D326760257F0}"/>
              </a:ext>
            </a:extLst>
          </p:cNvPr>
          <p:cNvSpPr/>
          <p:nvPr/>
        </p:nvSpPr>
        <p:spPr>
          <a:xfrm>
            <a:off x="10785835" y="5795880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154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26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00E184-68EB-460C-A96B-0C95B25F6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1" y="566020"/>
            <a:ext cx="5562313" cy="377998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E1F973-266F-4CD9-85F1-3582595DF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567633"/>
              </p:ext>
            </p:extLst>
          </p:nvPr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67F61B-7D25-47B6-81CB-2C1400C6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99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15C9-14F6-48FC-81C4-6729F1E8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65FCA-64B5-4C73-96D2-C7E620058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66B6F-A67F-4E5F-969E-6947C6DC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20052-1536-4F8A-A9B2-372306D5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89" y="136526"/>
            <a:ext cx="10405958" cy="62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69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50</a:t>
            </a:r>
            <a:endParaRPr lang="en-GB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E03F37-9DC9-482A-A162-24C6A1FB6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2" y="546500"/>
            <a:ext cx="5469949" cy="372796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41D095-E991-4A23-8EC9-EB05C19DA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660923"/>
              </p:ext>
            </p:extLst>
          </p:nvPr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3E757A-BC24-4426-8859-FB971BA2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7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7CD7-A4B0-438E-A9CB-968D9F2F6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6C6DD-A6CD-477C-9A2F-86B29B639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72D20-6A1F-4851-8E03-3278F9DE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0CDBC-9796-4C7F-ABDE-1F898ED87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52" y="766619"/>
            <a:ext cx="11944504" cy="519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1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76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98571-957D-43C5-B0AE-D954A136B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0" y="444091"/>
            <a:ext cx="5615709" cy="373815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DEA397-F829-4367-9A25-FDA72620E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356099"/>
              </p:ext>
            </p:extLst>
          </p:nvPr>
        </p:nvGraphicFramePr>
        <p:xfrm>
          <a:off x="90342" y="4409790"/>
          <a:ext cx="1189845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58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67400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C57EF8-0410-4998-83D7-043B5AB0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309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717D8-B3D6-4ACA-AB06-E34C79057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4820-1B00-477C-9D25-DC0D3B6B1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FB68F-9145-4526-AA25-156047A3D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BAD66-05B2-4F02-ACF3-C4F8E2F32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3" y="757382"/>
            <a:ext cx="11675771" cy="520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18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100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FDA88-FB20-474A-B1DE-76CE88C31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83" y="600165"/>
            <a:ext cx="5807547" cy="364856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FDDEC6-E3E6-41FF-9592-8EC36F315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660923"/>
              </p:ext>
            </p:extLst>
          </p:nvPr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F90BEA-09D6-4F29-A1C8-32EBDD81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853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7DAB-EEFF-4644-A608-A849A84C1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7505F-F1AE-4BFA-89DD-E9389559A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82DBC-7652-4B12-9BE3-CCE33210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A31F4-5B7F-4DAF-B854-F8152059F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50" y="108528"/>
            <a:ext cx="10227358" cy="664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05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58157F-E429-4CA5-9941-267FCC6AB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445824"/>
            <a:ext cx="5634183" cy="38676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124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0F635-B3C7-4E82-AA13-E50EF57A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28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4BDCB6-A465-4267-A049-0A901D1C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660923"/>
              </p:ext>
            </p:extLst>
          </p:nvPr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2253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9775B-96E4-4779-9328-BC599E249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76734-9D07-4EA7-8109-BFF820151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47298-7A36-4F56-A4FE-3BD9ACA0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81D4B-9768-4D06-9972-CCB54D6F4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40" y="365125"/>
            <a:ext cx="10844951" cy="56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6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E517-A933-6EAD-F868-DE5C3BCA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98" y="136525"/>
            <a:ext cx="11070996" cy="740003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en-US" sz="4800" b="1" dirty="0"/>
              <a:t>Choose your conversation theme </a:t>
            </a:r>
            <a:r>
              <a:rPr lang="en-US" sz="2800" dirty="0"/>
              <a:t>(16 out of 50 marks)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A5DC6-B678-865E-9261-1063175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175"/>
            <a:ext cx="12433955" cy="541416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1: My personal world (module 1, 2 and 7)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2: Media and technology (module 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3: Studying and my future (module 3 and 8)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4: Lifestyle and wellbeing (module 4)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5: Travel and tourism (module 5)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6: My </a:t>
            </a:r>
            <a:r>
              <a:rPr lang="en-US" sz="4000" dirty="0" err="1"/>
              <a:t>neighbourhood</a:t>
            </a:r>
            <a:r>
              <a:rPr lang="en-US" sz="4000" dirty="0"/>
              <a:t> (module 6 and module 7)</a:t>
            </a:r>
            <a:endParaRPr lang="en-GB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A0620-7F16-6D97-9BC2-0EC5EDD1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2034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152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0F635-B3C7-4E82-AA13-E50EF57A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30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4BDCB6-A465-4267-A049-0A901D1CE369}"/>
              </a:ext>
            </a:extLst>
          </p:cNvPr>
          <p:cNvGraphicFramePr>
            <a:graphicFrameLocks noGrp="1"/>
          </p:cNvGraphicFramePr>
          <p:nvPr/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D0F2725-2939-77DE-9EB5-95D94FF4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51" y="566020"/>
            <a:ext cx="5747514" cy="368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87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235A30-F664-DDB3-3B24-751E78ABC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B6488-EB64-FFC8-2F38-9DD3BF90A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99" y="254524"/>
            <a:ext cx="9435655" cy="610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56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176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0F635-B3C7-4E82-AA13-E50EF57A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32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4BDCB6-A465-4267-A049-0A901D1CE369}"/>
              </a:ext>
            </a:extLst>
          </p:cNvPr>
          <p:cNvGraphicFramePr>
            <a:graphicFrameLocks noGrp="1"/>
          </p:cNvGraphicFramePr>
          <p:nvPr/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D3794E9-5212-424E-33CC-E631E44F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1" y="521111"/>
            <a:ext cx="5594022" cy="37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99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193E49-4BA5-DF24-2BC8-527D2F8F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1E059-B2D8-3F74-2CB2-F6C5299C1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520" y="67046"/>
            <a:ext cx="8333357" cy="652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09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198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0F635-B3C7-4E82-AA13-E50EF57A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34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4BDCB6-A465-4267-A049-0A901D1C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292703"/>
              </p:ext>
            </p:extLst>
          </p:nvPr>
        </p:nvGraphicFramePr>
        <p:xfrm>
          <a:off x="90342" y="4367278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F62C88D-8472-453A-DB0C-D095FBB7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3" y="613905"/>
            <a:ext cx="6005658" cy="360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04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4E2EA-43A6-88E6-A8F3-A9769AEC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43DCFB-5EA6-2B72-C80B-4D5EEF66F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84" y="603315"/>
            <a:ext cx="10518138" cy="53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47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F6298-9308-4F56-B210-4A2EB405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57273-2678-437F-9741-38C959E3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533A4-60F2-4551-8214-04B3B2F3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5A8B6-2BC8-4769-9FCC-46632AF34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38" y="0"/>
            <a:ext cx="502983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5D5348-CFFA-40B5-A16A-C63C55C4F698}"/>
              </a:ext>
            </a:extLst>
          </p:cNvPr>
          <p:cNvSpPr txBox="1"/>
          <p:nvPr/>
        </p:nvSpPr>
        <p:spPr>
          <a:xfrm>
            <a:off x="5994401" y="1847273"/>
            <a:ext cx="5948218" cy="48936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Gold challenge: Write your top 5 higher structures in French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1-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2-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5- ____________________________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27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10D7-2CDA-4067-83DE-DAD7E719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Task 3: Photo card and follow-on question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955A-D353-4A51-87A2-599E16391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82" y="1302327"/>
            <a:ext cx="11794836" cy="5622347"/>
          </a:xfrm>
        </p:spPr>
        <p:txBody>
          <a:bodyPr>
            <a:normAutofit/>
          </a:bodyPr>
          <a:lstStyle/>
          <a:p>
            <a:r>
              <a:rPr lang="en-US" sz="3200" dirty="0"/>
              <a:t>12 marks out of 50</a:t>
            </a:r>
          </a:p>
          <a:p>
            <a:r>
              <a:rPr lang="en-US" sz="3200" dirty="0"/>
              <a:t>Students choose their </a:t>
            </a:r>
            <a:r>
              <a:rPr lang="en-US" sz="3200" dirty="0" err="1"/>
              <a:t>favourite</a:t>
            </a:r>
            <a:r>
              <a:rPr lang="en-US" sz="3200" dirty="0"/>
              <a:t> topic 2 weeks before the exam. </a:t>
            </a:r>
          </a:p>
          <a:p>
            <a:r>
              <a:rPr lang="en-US" sz="3200" dirty="0"/>
              <a:t>Students must describe a picture, including people, location, activity (8 marks)</a:t>
            </a:r>
          </a:p>
          <a:p>
            <a:r>
              <a:rPr lang="en-US" sz="3200" dirty="0"/>
              <a:t>2 follow on questions (1 present, 1 past) </a:t>
            </a:r>
          </a:p>
          <a:p>
            <a:r>
              <a:rPr lang="en-US" sz="3200" dirty="0"/>
              <a:t>Answers must be short and concise (4 marks)</a:t>
            </a:r>
          </a:p>
          <a:p>
            <a:r>
              <a:rPr lang="en-US" sz="3200" dirty="0"/>
              <a:t>Students can ask the teacher to repeat the question (“</a:t>
            </a:r>
            <a:r>
              <a:rPr lang="en-US" sz="3200" dirty="0" err="1"/>
              <a:t>Répétez</a:t>
            </a:r>
            <a:r>
              <a:rPr lang="en-US" sz="3200" dirty="0"/>
              <a:t> </a:t>
            </a:r>
            <a:r>
              <a:rPr lang="en-US" sz="3200" dirty="0" err="1"/>
              <a:t>s’il</a:t>
            </a:r>
            <a:r>
              <a:rPr lang="en-US" sz="3200" dirty="0"/>
              <a:t> </a:t>
            </a:r>
            <a:r>
              <a:rPr lang="en-US" sz="3200" dirty="0" err="1"/>
              <a:t>vous</a:t>
            </a:r>
            <a:r>
              <a:rPr lang="en-US" sz="3200" dirty="0"/>
              <a:t> plait?”)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0CD3-785B-4382-95CE-AD8220F1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955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D8856-44C4-48CF-9ED7-DB81E8A5E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5075"/>
            <a:ext cx="12192000" cy="35078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C4CB82-94D8-4FE3-964F-DB67D146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268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7150-E5B3-4D83-9FAD-80BFFC907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15F6-122D-42C7-9D91-6A9CE7327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AB3F1-1E0C-4523-9796-11E2E1B2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29552-32F2-4FDC-BBC2-48E8700F3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81" y="508001"/>
            <a:ext cx="9766238" cy="54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6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F6298-9308-4F56-B210-4A2EB405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57273-2678-437F-9741-38C959E3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533A4-60F2-4551-8214-04B3B2F3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5A8B6-2BC8-4769-9FCC-46632AF34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38" y="0"/>
            <a:ext cx="502983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CDF677-13F8-465C-A9E6-B09F26F192F7}"/>
              </a:ext>
            </a:extLst>
          </p:cNvPr>
          <p:cNvSpPr txBox="1"/>
          <p:nvPr/>
        </p:nvSpPr>
        <p:spPr>
          <a:xfrm>
            <a:off x="5994401" y="1847273"/>
            <a:ext cx="5948218" cy="48936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Gold challenge: Write your top 5 higher structures in French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1-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2-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5- ____________________________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70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34C7-DC29-452E-8B73-24B23051A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FC11-E117-45DF-AC3C-76287CCE3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31B97-0FC6-40DB-96AA-64A6ECBA5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40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B57193C-002E-4BF2-8E24-E3BFA2C50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309425"/>
              </p:ext>
            </p:extLst>
          </p:nvPr>
        </p:nvGraphicFramePr>
        <p:xfrm>
          <a:off x="175492" y="71873"/>
          <a:ext cx="11887199" cy="6726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781">
                  <a:extLst>
                    <a:ext uri="{9D8B030D-6E8A-4147-A177-3AD203B41FA5}">
                      <a16:colId xmlns:a16="http://schemas.microsoft.com/office/drawing/2014/main" val="3210659884"/>
                    </a:ext>
                  </a:extLst>
                </a:gridCol>
                <a:gridCol w="2373746">
                  <a:extLst>
                    <a:ext uri="{9D8B030D-6E8A-4147-A177-3AD203B41FA5}">
                      <a16:colId xmlns:a16="http://schemas.microsoft.com/office/drawing/2014/main" val="2200116046"/>
                    </a:ext>
                  </a:extLst>
                </a:gridCol>
                <a:gridCol w="2059709">
                  <a:extLst>
                    <a:ext uri="{9D8B030D-6E8A-4147-A177-3AD203B41FA5}">
                      <a16:colId xmlns:a16="http://schemas.microsoft.com/office/drawing/2014/main" val="603874565"/>
                    </a:ext>
                  </a:extLst>
                </a:gridCol>
                <a:gridCol w="1173018">
                  <a:extLst>
                    <a:ext uri="{9D8B030D-6E8A-4147-A177-3AD203B41FA5}">
                      <a16:colId xmlns:a16="http://schemas.microsoft.com/office/drawing/2014/main" val="1292630093"/>
                    </a:ext>
                  </a:extLst>
                </a:gridCol>
                <a:gridCol w="455665">
                  <a:extLst>
                    <a:ext uri="{9D8B030D-6E8A-4147-A177-3AD203B41FA5}">
                      <a16:colId xmlns:a16="http://schemas.microsoft.com/office/drawing/2014/main" val="1719093703"/>
                    </a:ext>
                  </a:extLst>
                </a:gridCol>
                <a:gridCol w="1667221">
                  <a:extLst>
                    <a:ext uri="{9D8B030D-6E8A-4147-A177-3AD203B41FA5}">
                      <a16:colId xmlns:a16="http://schemas.microsoft.com/office/drawing/2014/main" val="3873322954"/>
                    </a:ext>
                  </a:extLst>
                </a:gridCol>
                <a:gridCol w="1978059">
                  <a:extLst>
                    <a:ext uri="{9D8B030D-6E8A-4147-A177-3AD203B41FA5}">
                      <a16:colId xmlns:a16="http://schemas.microsoft.com/office/drawing/2014/main" val="4011515164"/>
                    </a:ext>
                  </a:extLst>
                </a:gridCol>
              </a:tblGrid>
              <a:tr h="772703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Sur la photo</a:t>
                      </a:r>
                    </a:p>
                    <a:p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(in the picture)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Après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avoir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analysé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la photo</a:t>
                      </a:r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(after having </a:t>
                      </a:r>
                      <a:r>
                        <a:rPr lang="en-US" sz="1200" b="0" i="1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analysed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the picture)</a:t>
                      </a:r>
                      <a:endParaRPr lang="en-GB" sz="1200" b="0" i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y a 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(there is)</a:t>
                      </a:r>
                    </a:p>
                    <a:p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on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peut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voir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(we can see)</a:t>
                      </a:r>
                      <a:endParaRPr lang="en-GB" b="0" i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homme.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man)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femme.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woman)</a:t>
                      </a:r>
                    </a:p>
                    <a:p>
                      <a:endParaRPr lang="en-US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(xx)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personnes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enfant.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child)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garçon.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boy)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fille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girl)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sont</a:t>
                      </a:r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are) </a:t>
                      </a:r>
                      <a:endParaRPr lang="en-GB" sz="1200" b="0" i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dans la cuisine.</a:t>
                      </a:r>
                    </a:p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(in the kitchen)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à la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maison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(at home)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au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collège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en-US" sz="105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(at school)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dans le parc.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au restaurant.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au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cinéma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discutent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chatting)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parlent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talking)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jouent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playing)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sourient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smiling)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rigolent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laughing)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mangent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eating)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038241"/>
                  </a:ext>
                </a:extLst>
              </a:tr>
              <a:tr h="96616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 a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(he has)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 a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(she has)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/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have)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les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yeux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(add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colour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).</a:t>
                      </a:r>
                      <a:endParaRPr lang="en-US" b="0" i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les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cheveux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(add </a:t>
                      </a:r>
                      <a:r>
                        <a:rPr lang="en-US" sz="1100" b="0" i="1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colour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).</a:t>
                      </a:r>
                      <a:endParaRPr lang="en-GB" b="0" i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est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(he is)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est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(she is)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sont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grand(s).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(tall)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petit(s).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(short)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heureux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/ contents.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(happy)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519335"/>
                  </a:ext>
                </a:extLst>
              </a:tr>
              <a:tr h="783435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Au premier plan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(on the foreground)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À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l’arrière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-plan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(in the background)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À gauche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(on the left)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À droite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(on the right)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y a 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(there is)</a:t>
                      </a:r>
                    </a:p>
                    <a:p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on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peut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voir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(we can see)</a:t>
                      </a:r>
                      <a:endParaRPr lang="en-GB" sz="1200" b="0" i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tableau.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board)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table.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télé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des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arbres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(trees)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porte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(he wears)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porte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(she wears)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portent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wear)</a:t>
                      </a:r>
                    </a:p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portent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wear)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 chemise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t-shirt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pantalon</a:t>
                      </a:r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short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jube</a:t>
                      </a:r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chemise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shirt)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t-shirt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pantalon</a:t>
                      </a:r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(trousers)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short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jupe</a:t>
                      </a:r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skirt)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bleu(e)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vert(e)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rouge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gris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(e) 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noir(e)  blanc(he)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(white)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8825694"/>
                  </a:ext>
                </a:extLst>
              </a:tr>
              <a:tr h="783435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 me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semble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que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(it seems to me that)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dirais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que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(I would say that)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crois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que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(I believe that)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s’amusent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have fun)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s’ennuient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bored)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parce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qu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’</a:t>
                      </a:r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l’air</a:t>
                      </a:r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seem)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heureux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(happy)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content(s).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(happy)</a:t>
                      </a:r>
                    </a:p>
                    <a:p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407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798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48F2AA-352F-4305-B7F3-F52D76F2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1467"/>
            <a:ext cx="5403273" cy="417968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26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3BE98-B038-44D8-8A0E-013F970D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414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50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92F99-3D4C-44DC-9CF8-6D48D256B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73" y="422480"/>
            <a:ext cx="5153891" cy="39951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732B81-F05A-4696-A095-D6139F1B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866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76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4E721-A2F4-46EC-8C34-6CBBCBF89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24" y="423174"/>
            <a:ext cx="5234476" cy="40849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25660-098B-4C3A-8BE6-43EE873C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132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100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DD152-CC4F-40D5-915E-6A42C7B53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416911"/>
            <a:ext cx="5403273" cy="4063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BA7BB5-1E47-46F0-9FEF-FB5B2671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372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125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E2F91-740C-47C2-9DE6-1F5A7726F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34" y="404702"/>
            <a:ext cx="4570568" cy="39767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59E59-7991-4E2C-9392-8F98817F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258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153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59E59-7991-4E2C-9392-8F98817F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7ED8BC-B19F-D99D-FFB6-1E8633999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52" y="416876"/>
            <a:ext cx="5147250" cy="40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15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177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59E59-7991-4E2C-9392-8F98817F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71F1F-F2EC-151E-2379-C1C39DEE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1" y="407436"/>
            <a:ext cx="5161819" cy="402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7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199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59E59-7991-4E2C-9392-8F98817F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B69ED-B0DB-9447-FB53-5F0A4DC78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4" y="498588"/>
            <a:ext cx="3685455" cy="390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68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97E2-3ABB-4C1C-AC98-FE120B655B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D73DE-79C9-404D-BA28-80B8C7BB2F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04CA3-2EF0-4A2E-B19C-68E4A359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36D546-4716-4DCD-9AF5-C211A9DA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36" y="0"/>
            <a:ext cx="3429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E4FFE-A6CE-445C-B2AC-FC4B57FFA7BC}"/>
              </a:ext>
            </a:extLst>
          </p:cNvPr>
          <p:cNvSpPr txBox="1"/>
          <p:nvPr/>
        </p:nvSpPr>
        <p:spPr>
          <a:xfrm>
            <a:off x="5994401" y="1847273"/>
            <a:ext cx="5948218" cy="48936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Gold challenge: Write your top 5 higher structures in French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1-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2-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5- ____________________________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7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D18A-BA77-4A73-BE3D-2AA4441C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55" y="365125"/>
            <a:ext cx="11988799" cy="1325563"/>
          </a:xfrm>
        </p:spPr>
        <p:txBody>
          <a:bodyPr/>
          <a:lstStyle/>
          <a:p>
            <a:pPr algn="ctr"/>
            <a:r>
              <a:rPr lang="en-US" b="1" dirty="0"/>
              <a:t>Speaking Higher </a:t>
            </a:r>
            <a:br>
              <a:rPr lang="en-US" dirty="0"/>
            </a:br>
            <a:r>
              <a:rPr lang="en-US" sz="3200" dirty="0"/>
              <a:t>(15 mins preparation + 10-12 mins speaking exam)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EAB26-4D68-4919-9C4F-AD70AE9B9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55" y="1825624"/>
            <a:ext cx="11711709" cy="4833793"/>
          </a:xfrm>
        </p:spPr>
        <p:txBody>
          <a:bodyPr>
            <a:normAutofit fontScale="92500"/>
          </a:bodyPr>
          <a:lstStyle/>
          <a:p>
            <a:r>
              <a:rPr lang="en-US" dirty="0"/>
              <a:t>Arrive on time in Meeting Room 1</a:t>
            </a:r>
          </a:p>
          <a:p>
            <a:r>
              <a:rPr lang="en-US" dirty="0"/>
              <a:t>Wait for the invigilator to greet you</a:t>
            </a:r>
          </a:p>
          <a:p>
            <a:r>
              <a:rPr lang="en-US" dirty="0"/>
              <a:t>No phones or any other electronic equipment allowed</a:t>
            </a:r>
          </a:p>
          <a:p>
            <a:r>
              <a:rPr lang="en-US" dirty="0"/>
              <a:t>Bring a pen</a:t>
            </a:r>
          </a:p>
          <a:p>
            <a:r>
              <a:rPr lang="en-US" dirty="0"/>
              <a:t>Your teacher will give you the read aloud card, the role play card and the photo card</a:t>
            </a:r>
          </a:p>
          <a:p>
            <a:r>
              <a:rPr lang="en-US" dirty="0"/>
              <a:t>Prepare notes for the role play card and the photo card (14 mins)</a:t>
            </a:r>
          </a:p>
          <a:p>
            <a:r>
              <a:rPr lang="en-US" dirty="0"/>
              <a:t>Write notes on the lined paper provided, NOT on the cards. </a:t>
            </a:r>
          </a:p>
          <a:p>
            <a:r>
              <a:rPr lang="en-US" dirty="0"/>
              <a:t>Enter the exam room with the cards and your notes when told by your teacher</a:t>
            </a:r>
          </a:p>
          <a:p>
            <a:r>
              <a:rPr lang="en-US" dirty="0"/>
              <a:t>Practice the read aloud task for 1 minute in the exam room. </a:t>
            </a:r>
          </a:p>
          <a:p>
            <a:r>
              <a:rPr lang="en-US" dirty="0"/>
              <a:t>Start the speaking trial exam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3A6A8-236D-4893-BDE5-A43C0CCB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565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10D7-2CDA-4067-83DE-DAD7E719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Task 3: broader conversation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955A-D353-4A51-87A2-599E16391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6" y="1995054"/>
            <a:ext cx="11794836" cy="5622347"/>
          </a:xfrm>
        </p:spPr>
        <p:txBody>
          <a:bodyPr>
            <a:normAutofit/>
          </a:bodyPr>
          <a:lstStyle/>
          <a:p>
            <a:r>
              <a:rPr lang="en-US" sz="3200" dirty="0"/>
              <a:t>16 marks out of 50</a:t>
            </a:r>
          </a:p>
          <a:p>
            <a:r>
              <a:rPr lang="en-US" sz="3200" dirty="0"/>
              <a:t>Conversation on a chosen topic, following the picture task</a:t>
            </a:r>
          </a:p>
          <a:p>
            <a:r>
              <a:rPr lang="en-US" sz="3200" dirty="0"/>
              <a:t>Answers must be very detailed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0CD3-785B-4382-95CE-AD8220F1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345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E517-A933-6EAD-F868-DE5C3BCA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212104"/>
            <a:ext cx="11070996" cy="994691"/>
          </a:xfrm>
          <a:solidFill>
            <a:schemeClr val="accent4"/>
          </a:solidFill>
        </p:spPr>
        <p:txBody>
          <a:bodyPr/>
          <a:lstStyle/>
          <a:p>
            <a:r>
              <a:rPr lang="en-US" sz="4800" b="1" dirty="0"/>
              <a:t>Which conversation topics have you chosen?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A5DC6-B678-865E-9261-1063175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33393"/>
            <a:ext cx="12433955" cy="5112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A) Module 1 </a:t>
            </a:r>
            <a:r>
              <a:rPr lang="en-US" sz="3200" dirty="0">
                <a:highlight>
                  <a:srgbClr val="FFFF00"/>
                </a:highlight>
              </a:rPr>
              <a:t>Family &amp; friends </a:t>
            </a:r>
            <a:r>
              <a:rPr lang="en-US" sz="3200" dirty="0"/>
              <a:t>+ Module 2 </a:t>
            </a:r>
            <a:r>
              <a:rPr lang="en-US" sz="3200" dirty="0">
                <a:highlight>
                  <a:srgbClr val="FFFF00"/>
                </a:highlight>
              </a:rPr>
              <a:t>Free time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B) Module 3 </a:t>
            </a:r>
            <a:r>
              <a:rPr lang="en-US" sz="3200" dirty="0">
                <a:highlight>
                  <a:srgbClr val="FFFF00"/>
                </a:highlight>
              </a:rPr>
              <a:t>School</a:t>
            </a:r>
            <a:r>
              <a:rPr lang="en-US" sz="3200" dirty="0"/>
              <a:t> + Module 8 </a:t>
            </a:r>
            <a:r>
              <a:rPr lang="en-US" sz="3200" dirty="0">
                <a:highlight>
                  <a:srgbClr val="FFFF00"/>
                </a:highlight>
              </a:rPr>
              <a:t>studying and my future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C) Module 4 </a:t>
            </a:r>
            <a:r>
              <a:rPr lang="en-US" sz="3200" dirty="0">
                <a:highlight>
                  <a:srgbClr val="FFFF00"/>
                </a:highlight>
              </a:rPr>
              <a:t>Healthy lifestyle </a:t>
            </a:r>
            <a:r>
              <a:rPr lang="en-US" sz="3200" dirty="0"/>
              <a:t>+ Module 2 </a:t>
            </a:r>
            <a:r>
              <a:rPr lang="en-US" sz="3200" dirty="0">
                <a:highlight>
                  <a:srgbClr val="FFFF00"/>
                </a:highlight>
              </a:rPr>
              <a:t>Free time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D) Module 5 </a:t>
            </a:r>
            <a:r>
              <a:rPr lang="en-US" sz="3200" dirty="0">
                <a:highlight>
                  <a:srgbClr val="FFFF00"/>
                </a:highlight>
              </a:rPr>
              <a:t>Holidays</a:t>
            </a:r>
            <a:r>
              <a:rPr lang="en-US" sz="3200" dirty="0"/>
              <a:t> + Module 2 </a:t>
            </a:r>
            <a:r>
              <a:rPr lang="en-US" sz="3200" dirty="0">
                <a:highlight>
                  <a:srgbClr val="FFFF00"/>
                </a:highlight>
              </a:rPr>
              <a:t>Free time </a:t>
            </a:r>
            <a:r>
              <a:rPr lang="en-US" sz="3200" dirty="0"/>
              <a:t>(or Module 4 </a:t>
            </a:r>
            <a:r>
              <a:rPr lang="en-US" sz="3200" dirty="0">
                <a:highlight>
                  <a:srgbClr val="FFFF00"/>
                </a:highlight>
              </a:rPr>
              <a:t>healthy lifestyle</a:t>
            </a:r>
            <a:r>
              <a:rPr lang="en-US" sz="3200" dirty="0"/>
              <a:t>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E) Module 6 </a:t>
            </a:r>
            <a:r>
              <a:rPr lang="en-US" sz="3200" dirty="0">
                <a:highlight>
                  <a:srgbClr val="FFFF00"/>
                </a:highlight>
              </a:rPr>
              <a:t>Environment </a:t>
            </a:r>
            <a:r>
              <a:rPr lang="en-US" sz="3200" dirty="0"/>
              <a:t>+ Module 7 </a:t>
            </a:r>
            <a:r>
              <a:rPr lang="en-US" sz="3200" dirty="0">
                <a:highlight>
                  <a:srgbClr val="FFFF00"/>
                </a:highlight>
              </a:rPr>
              <a:t>my </a:t>
            </a:r>
            <a:r>
              <a:rPr lang="en-US" sz="3200" dirty="0" err="1">
                <a:highlight>
                  <a:srgbClr val="FFFF00"/>
                </a:highlight>
              </a:rPr>
              <a:t>neighbourhood</a:t>
            </a:r>
            <a:endParaRPr lang="en-GB" sz="32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A0620-7F16-6D97-9BC2-0EC5EDD1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51</a:t>
            </a:fld>
            <a:endParaRPr lang="en-GB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31CC3444-0B77-58FF-B7BB-1396B30E267B}"/>
              </a:ext>
            </a:extLst>
          </p:cNvPr>
          <p:cNvSpPr/>
          <p:nvPr/>
        </p:nvSpPr>
        <p:spPr>
          <a:xfrm>
            <a:off x="9370244" y="2410086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884DBEE1-2434-4F18-51BD-987E35DE9129}"/>
              </a:ext>
            </a:extLst>
          </p:cNvPr>
          <p:cNvSpPr/>
          <p:nvPr/>
        </p:nvSpPr>
        <p:spPr>
          <a:xfrm>
            <a:off x="10503031" y="2410086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7C6B727-3690-75BF-2F82-0D88990D970B}"/>
              </a:ext>
            </a:extLst>
          </p:cNvPr>
          <p:cNvSpPr/>
          <p:nvPr/>
        </p:nvSpPr>
        <p:spPr>
          <a:xfrm>
            <a:off x="454058" y="5324607"/>
            <a:ext cx="732149" cy="6425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67C9BAA-81F6-87C1-BFBC-2B4DF917762F}"/>
              </a:ext>
            </a:extLst>
          </p:cNvPr>
          <p:cNvSpPr/>
          <p:nvPr/>
        </p:nvSpPr>
        <p:spPr>
          <a:xfrm>
            <a:off x="1586845" y="5324607"/>
            <a:ext cx="732149" cy="6425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2B12DCA-D21A-EAC2-9C0A-FDCAA0A3B1A4}"/>
              </a:ext>
            </a:extLst>
          </p:cNvPr>
          <p:cNvSpPr/>
          <p:nvPr/>
        </p:nvSpPr>
        <p:spPr>
          <a:xfrm>
            <a:off x="9653048" y="5795880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451C5CEC-AFC6-2C00-FD50-D326760257F0}"/>
              </a:ext>
            </a:extLst>
          </p:cNvPr>
          <p:cNvSpPr/>
          <p:nvPr/>
        </p:nvSpPr>
        <p:spPr>
          <a:xfrm>
            <a:off x="10785835" y="5795880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586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AEDB-44BF-4345-BB6D-597CAD9A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EB520-6BC5-4F74-98E8-A501F995E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5E447-8D7D-4F6B-BB79-0CAB269B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44BFB-5230-4770-9FEF-ADE0E1EDF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24" y="252412"/>
            <a:ext cx="1140142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159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B4546-6791-4B99-A894-EFEEB27A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826" y="0"/>
            <a:ext cx="7578335" cy="6904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8547B-BF58-6EC9-9E2E-209BE04943F4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1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Family &amp; friends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299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D1A41-C11C-4062-B889-611F8E8C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196" y="12289"/>
            <a:ext cx="7407562" cy="684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0529F1-1F2F-1F56-24F1-E192173865D2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1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Family &amp; friends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4710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D8339-8D1F-45A9-B144-BD189586D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537" y="0"/>
            <a:ext cx="727959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0AC625-2518-1811-B5AA-2BE90496E260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3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school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4157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49A626-D15F-4ED4-A933-12FEA3F3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584" y="0"/>
            <a:ext cx="673587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D77027-3251-AB34-077F-FAA230C4B8C8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4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Healthy lifestyle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643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92654-CC08-4B5F-B12F-958D9255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B5A8A-5377-40B2-AF76-0EF2612C1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5A297-CF67-483C-8362-AFAC91E7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33C36-BEDB-4C38-A9CF-34B19877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055" y="0"/>
            <a:ext cx="714529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48437-E6D0-2571-931F-8DA99FBE979E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5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Holidays 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109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98689-F98D-473E-A95B-4B48F264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9B0D2-9B1B-407D-8EFC-740B06F07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C680D-F016-4F2B-A31D-EDB58726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E1DBE-2E3F-C6B7-8AAE-B5B5F506139B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6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Environment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A74013-B7C7-2ACA-6B26-C83EC4AB5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242" y="-16291"/>
            <a:ext cx="6060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881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98689-F98D-473E-A95B-4B48F264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9B0D2-9B1B-407D-8EFC-740B06F07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C680D-F016-4F2B-A31D-EDB58726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E1DBE-2E3F-C6B7-8AAE-B5B5F506139B}"/>
              </a:ext>
            </a:extLst>
          </p:cNvPr>
          <p:cNvSpPr txBox="1"/>
          <p:nvPr/>
        </p:nvSpPr>
        <p:spPr>
          <a:xfrm>
            <a:off x="150828" y="188536"/>
            <a:ext cx="3821731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7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My </a:t>
            </a:r>
            <a:r>
              <a:rPr lang="en-US" sz="3200" dirty="0" err="1">
                <a:latin typeface="Comic Sans MS" panose="030F0702030302020204" pitchFamily="66" charset="0"/>
              </a:rPr>
              <a:t>neighbourhood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B13AA7-6C99-F28B-4E73-64DA5B73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577" y="0"/>
            <a:ext cx="582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56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2970-9DEB-447C-AB4A-9FB76F5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91" y="320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Speaking trial exams (higher tier)</a:t>
            </a:r>
            <a:endParaRPr lang="en-GB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7C133-539B-45C1-9F82-E6DA3E11C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825625"/>
            <a:ext cx="116285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14-minute preparation in MR1 + 1-minute preparation in exam room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Task 1: read aloud task (approx. 2 - 2.5 minutes)</a:t>
            </a:r>
          </a:p>
          <a:p>
            <a:pPr marL="0" indent="0">
              <a:buNone/>
            </a:pPr>
            <a:r>
              <a:rPr lang="en-US" dirty="0"/>
              <a:t>Task 2: role play task (approx. 1 - 1.5 minutes)</a:t>
            </a:r>
          </a:p>
          <a:p>
            <a:pPr marL="0" indent="0">
              <a:buNone/>
            </a:pPr>
            <a:r>
              <a:rPr lang="en-US" dirty="0"/>
              <a:t>Task 3 (based on your chosen topic): 	- photo task description </a:t>
            </a:r>
          </a:p>
          <a:p>
            <a:pPr marL="0" indent="0">
              <a:buNone/>
            </a:pPr>
            <a:r>
              <a:rPr lang="en-US" dirty="0"/>
              <a:t>						- follow on questions (2 – 2.5 mins)</a:t>
            </a:r>
          </a:p>
          <a:p>
            <a:pPr marL="0" indent="0">
              <a:buNone/>
            </a:pPr>
            <a:r>
              <a:rPr lang="en-US" dirty="0"/>
              <a:t>             					- conversation (5 – 5.5 mins)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936EE-21F8-426E-B193-ACF2E079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6823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98689-F98D-473E-A95B-4B48F264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9B0D2-9B1B-407D-8EFC-740B06F07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C680D-F016-4F2B-A31D-EDB58726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E1DBE-2E3F-C6B7-8AAE-B5B5F506139B}"/>
              </a:ext>
            </a:extLst>
          </p:cNvPr>
          <p:cNvSpPr txBox="1"/>
          <p:nvPr/>
        </p:nvSpPr>
        <p:spPr>
          <a:xfrm>
            <a:off x="150828" y="188536"/>
            <a:ext cx="382173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8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Studying and my future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192A37-9D12-CC7C-387F-0DC8ED5C8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336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851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1B80-730F-4059-ACD3-F9EFEEE10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F429B-56D4-41D4-8768-FDB72B2F9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1FB08-ABB0-4B96-A289-D573C89D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36" y="0"/>
            <a:ext cx="3429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67FDE-FC48-495B-A8A3-8099714E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50670-B816-42D4-927E-54BBDFE39EBB}"/>
              </a:ext>
            </a:extLst>
          </p:cNvPr>
          <p:cNvSpPr txBox="1"/>
          <p:nvPr/>
        </p:nvSpPr>
        <p:spPr>
          <a:xfrm>
            <a:off x="5994401" y="1847273"/>
            <a:ext cx="5948218" cy="48936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Gold challenge: Write your top 5 higher structures in French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1-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2-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5- ____________________________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7291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FE66-3FEB-4632-BC16-7EF68872B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Extra resources for independent revision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BBF60-7E51-49AF-9D28-4B904D5A1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these tasks too in order to develop your skills for the speaking trial exams. </a:t>
            </a:r>
          </a:p>
          <a:p>
            <a:r>
              <a:rPr lang="en-US" dirty="0"/>
              <a:t>You will also find the answers, so that you can self assess.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2E897-61DE-4126-99F4-38127C0F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2851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A92DD-88A8-441C-8DD6-D0730F131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B6598-B1E4-4FD8-8A27-804120627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F6D1B-2AFE-409D-B46C-24C40D8C3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FBFCF-C3C5-4532-ABE8-BE5A5345A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8"/>
            <a:ext cx="5717309" cy="6676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AB7C87-F4D4-4E70-B58F-F378A19A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309" y="0"/>
            <a:ext cx="5283200" cy="67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18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DABF0-3E53-4DB4-AD33-ECEE63F6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C12E8-640E-403C-81E7-919401760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A28F0-802A-4FA9-8B1D-F4D8FC89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C462B-06C9-46EA-8B96-1FC1C754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411773" cy="485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489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FEEF5-7972-4003-A080-C597E9304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1EEB4-A870-454D-B55E-F241433D9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BC585-E04F-42CC-A5E6-B4035ABA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E1AFD-A133-4E23-A271-58B75C0F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38"/>
            <a:ext cx="5634182" cy="6805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075C3D-16D0-4D77-A162-E9D3C336F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91" y="0"/>
            <a:ext cx="5172364" cy="681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815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43F1-CF60-48B5-9C2E-1280D93AF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60654-8BB1-4EA4-A65A-361940F2F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97E31-C104-4765-A872-88221800F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75D9C-6F96-4240-91E8-CF57A1019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24"/>
            <a:ext cx="3666836" cy="622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58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B88CF-DBF5-47EA-A669-1C014F48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ED716F-CFDE-432D-A9B1-9D0DA45CB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8073" y="-1"/>
            <a:ext cx="5855854" cy="66307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BD8CC-2EFD-470B-845D-AFB1D007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F0622-C5E7-4C94-B029-A958A451C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08073" cy="68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567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F044-918E-43C3-BE1F-DCDD1E61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1A33D-0165-4878-B313-3F1323BFF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25F2C-BE42-4975-AAF1-76209C39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2813E-BF65-4326-A366-CBE54B869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6" y="0"/>
            <a:ext cx="360045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947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6A544-BB72-4518-AC63-F1E5AC6F8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C14690-61AE-4C70-9DD5-A49FA7B3D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8254" y="-1"/>
            <a:ext cx="4861964" cy="68010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9DF63-1768-4C96-A56B-CE289187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69FE2-A5C9-47F7-9BD3-E095519DB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387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74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10D7-2CDA-4067-83DE-DAD7E719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1365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Task 1: read aloud task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955A-D353-4A51-87A2-599E16391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82" y="2005012"/>
            <a:ext cx="11794836" cy="4351338"/>
          </a:xfrm>
        </p:spPr>
        <p:txBody>
          <a:bodyPr>
            <a:normAutofit/>
          </a:bodyPr>
          <a:lstStyle/>
          <a:p>
            <a:r>
              <a:rPr lang="en-US" dirty="0"/>
              <a:t>Two marks per answer (12 marks out of 50)</a:t>
            </a:r>
          </a:p>
          <a:p>
            <a:r>
              <a:rPr lang="en-US" dirty="0"/>
              <a:t>Read aloud a short passage in French (50-55 words / 4 sentences)</a:t>
            </a:r>
          </a:p>
          <a:p>
            <a:r>
              <a:rPr lang="en-US" dirty="0"/>
              <a:t>8 marks</a:t>
            </a:r>
          </a:p>
          <a:p>
            <a:r>
              <a:rPr lang="en-US" dirty="0"/>
              <a:t>Answer 2 follow-on questions (one like and one opinion)</a:t>
            </a:r>
          </a:p>
          <a:p>
            <a:r>
              <a:rPr lang="en-US" dirty="0"/>
              <a:t>Answers must short and concise</a:t>
            </a:r>
          </a:p>
          <a:p>
            <a:r>
              <a:rPr lang="en-US" dirty="0"/>
              <a:t>4 marks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0CD3-785B-4382-95CE-AD8220F1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2716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DCEF8-1FA8-4663-B400-D08ACB79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77FFB-D33F-4205-AA38-A017FAF7C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57041-38AE-47EE-950C-A912C2F8F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E84DE-1DD3-4E3F-A95D-DDF8D6458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98" y="0"/>
            <a:ext cx="50863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890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32CE5-A8B8-4C64-A75C-7A20F5CE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406C23-A4AD-4A70-B88B-60A9FD1F0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0337" y="0"/>
            <a:ext cx="6740827" cy="57778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86953-48D4-4035-B40C-D7B931D7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50911-F6F0-4367-8613-0D9B7967B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9112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961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2CBC-8EED-4486-ACAA-E955044D5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6D49A-2516-47C4-AA02-AF6FD93A3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02D07-88BC-4706-8CCE-938FC0E59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DA380-B733-4E33-AB63-400BDE864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7" y="4763"/>
            <a:ext cx="3296228" cy="63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951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E0AB-D1C5-4B90-99EF-2F0408A73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CC156C-4F94-4C6A-9E90-37E424EBB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4883" y="-1"/>
            <a:ext cx="4990608" cy="67709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B4376-A39E-408A-A823-BB8AC5BF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312F3-9D21-40A0-900D-C351EDBBF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75"/>
            <a:ext cx="5400359" cy="65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84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C3D2-F3A6-4227-968A-C9136C0D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B72ED-80B5-4C36-843C-B330D7F88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A6096-8C8E-4DB7-B70A-223B0EC7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F994F-1D30-4637-AD12-2C5809D7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6" y="-1"/>
            <a:ext cx="5901748" cy="26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74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2C25-D4F9-4157-8D57-4DC4601A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23BBB9-A4DE-41B0-BD3E-D3415079F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2385" y="83415"/>
            <a:ext cx="5669055" cy="64094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04C05-5495-40B2-8824-A0A5A6B46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F03BD-023F-4B1D-8D35-C3313D22E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7685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061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D7FD-59E3-406C-ABD9-02FCC347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F79ED-F1E8-418B-9094-4A8260515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2E8D4-5362-4621-B33D-7DE02AAE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8E362-AF64-44F1-A21B-D80A3F194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57" y="-1"/>
            <a:ext cx="5330970" cy="49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983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8750-00BC-4DC7-B773-FC96FC75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E4F62-FDE7-46EE-B3D6-F64292C4F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29B1D-6F16-4F36-8865-0B6CFDDB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F82C7-9230-4797-94CB-752E0C245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5425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2837B-B9B4-4696-8F0A-E97AEC4A9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775" y="0"/>
            <a:ext cx="6367607" cy="631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930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EE07-0A59-473E-9DDA-59950910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E1784-6930-470E-91D9-F2B5DEEF3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73FE9-FDB9-4208-A901-EB1FA34F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F1338-6ECE-448C-9D1C-94AE710EC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032"/>
            <a:ext cx="6010983" cy="45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196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EC70-B19D-4E8E-AFDD-EE6EE379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A4FB3D-2291-479D-A1B5-CDDCB1069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6691" y="9250"/>
            <a:ext cx="4969164" cy="6712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C9941-1C38-4A21-9164-FB547064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205BF-FBB6-4220-B658-F0B9D9485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46618" cy="68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1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1D339-EA5D-44B4-A819-4AEE16E5E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32" y="554038"/>
            <a:ext cx="6036668" cy="39390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475BA-3FBB-4BF3-A181-C19786E2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204EF8-5B6E-4D01-92B9-731B04ED7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919308"/>
            <a:ext cx="5570334" cy="42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196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F6D0-9739-4035-AC01-EB954DE0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2FF8-FB03-4A95-8628-CFD80742C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8B271-31AC-42DB-8FB8-CE414E7D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80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E3A87-BC2B-4931-BB22-715D0DDB3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2" y="93663"/>
            <a:ext cx="4670714" cy="2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660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FD643-E252-4342-B060-ED4037EE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81DB8-62A1-41D7-810A-E4F5F0115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97F91-2A24-40DC-88E6-892B3C072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81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90C2D-D685-4169-AF20-38598881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31" y="32327"/>
            <a:ext cx="9942987" cy="67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37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884CD-122A-45B0-BE35-2451978B9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66553-E8FC-484B-A494-9CA794837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07802-2E32-4223-880A-BAB587388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61912"/>
            <a:ext cx="9725025" cy="67341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BAEF0-054D-483C-853C-158789B1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4131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CA09A-0C45-4704-A7A6-8C4650B21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9" y="30018"/>
            <a:ext cx="9383542" cy="68279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FF1A92-6512-4EE1-A256-5009AB90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0696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EE252-39FF-492D-92BE-4B2B6BBBD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555" y="64656"/>
            <a:ext cx="9350545" cy="66361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63D7AF-D1CB-4D18-A1D6-7DDA81F3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216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13652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Higher textbook page 26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60D92-5F53-4A90-84F1-1394D227C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403" y="136525"/>
            <a:ext cx="7829580" cy="44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39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9AC95379B874A8321FDE0BC5A09DE" ma:contentTypeVersion="10" ma:contentTypeDescription="Create a new document." ma:contentTypeScope="" ma:versionID="d0d5eb0b69103335156aeda8ba29fd5d">
  <xsd:schema xmlns:xsd="http://www.w3.org/2001/XMLSchema" xmlns:xs="http://www.w3.org/2001/XMLSchema" xmlns:p="http://schemas.microsoft.com/office/2006/metadata/properties" xmlns:ns2="873cd8aa-402e-4d64-9e18-8fd6812486d4" targetNamespace="http://schemas.microsoft.com/office/2006/metadata/properties" ma:root="true" ma:fieldsID="39c6bd5894a44eb722e625cfef8b8847" ns2:_="">
    <xsd:import namespace="873cd8aa-402e-4d64-9e18-8fd6812486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cd8aa-402e-4d64-9e18-8fd681248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3cd8aa-402e-4d64-9e18-8fd6812486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E52F7B-101B-49F3-BE22-1073D69C92FB}"/>
</file>

<file path=customXml/itemProps2.xml><?xml version="1.0" encoding="utf-8"?>
<ds:datastoreItem xmlns:ds="http://schemas.openxmlformats.org/officeDocument/2006/customXml" ds:itemID="{2EF8F6C4-3CD7-43C4-8941-595FDBF50349}"/>
</file>

<file path=customXml/itemProps3.xml><?xml version="1.0" encoding="utf-8"?>
<ds:datastoreItem xmlns:ds="http://schemas.openxmlformats.org/officeDocument/2006/customXml" ds:itemID="{1C62FD3E-AEAF-448A-AFE0-E5169BAC4F44}"/>
</file>

<file path=docProps/app.xml><?xml version="1.0" encoding="utf-8"?>
<Properties xmlns="http://schemas.openxmlformats.org/officeDocument/2006/extended-properties" xmlns:vt="http://schemas.openxmlformats.org/officeDocument/2006/docPropsVTypes">
  <TotalTime>2183</TotalTime>
  <Words>2126</Words>
  <Application>Microsoft Office PowerPoint</Application>
  <PresentationFormat>Widescreen</PresentationFormat>
  <Paragraphs>603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Calibri Light</vt:lpstr>
      <vt:lpstr>Comic Sans MS</vt:lpstr>
      <vt:lpstr>Office Theme</vt:lpstr>
      <vt:lpstr>Year 11 French speaking trial exam revision lessons</vt:lpstr>
      <vt:lpstr>Choose your conversation topics (16 out of 50 marks)</vt:lpstr>
      <vt:lpstr>Choose your conversation theme (16 out of 50 marks)</vt:lpstr>
      <vt:lpstr>PowerPoint Presentation</vt:lpstr>
      <vt:lpstr>Speaking Higher  (15 mins preparation + 10-12 mins speaking exam)</vt:lpstr>
      <vt:lpstr>Speaking trial exams (higher tier)</vt:lpstr>
      <vt:lpstr>Task 1: read aloud task</vt:lpstr>
      <vt:lpstr>PowerPoint Presentation</vt:lpstr>
      <vt:lpstr>Higher textbook page 26</vt:lpstr>
      <vt:lpstr>Higher textbook page 50</vt:lpstr>
      <vt:lpstr>Higher textbook page 76</vt:lpstr>
      <vt:lpstr>Higher textbook page 100</vt:lpstr>
      <vt:lpstr>Higher textbook page 124</vt:lpstr>
      <vt:lpstr>Higher textbook page 152</vt:lpstr>
      <vt:lpstr>Higher textbook page 176</vt:lpstr>
      <vt:lpstr>Higher textbook page 198</vt:lpstr>
      <vt:lpstr>Task 2: Role play card</vt:lpstr>
      <vt:lpstr>PowerPoint Presentation</vt:lpstr>
      <vt:lpstr>Role play key phrases</vt:lpstr>
      <vt:lpstr>Higher textbook page 26</vt:lpstr>
      <vt:lpstr>PowerPoint Presentation</vt:lpstr>
      <vt:lpstr>Higher textbook page 50</vt:lpstr>
      <vt:lpstr>PowerPoint Presentation</vt:lpstr>
      <vt:lpstr>Higher textbook page 76</vt:lpstr>
      <vt:lpstr>PowerPoint Presentation</vt:lpstr>
      <vt:lpstr>Higher textbook page 100</vt:lpstr>
      <vt:lpstr>PowerPoint Presentation</vt:lpstr>
      <vt:lpstr>Higher textbook page 124</vt:lpstr>
      <vt:lpstr>PowerPoint Presentation</vt:lpstr>
      <vt:lpstr>Higher textbook page 152</vt:lpstr>
      <vt:lpstr>PowerPoint Presentation</vt:lpstr>
      <vt:lpstr>Higher textbook page 176</vt:lpstr>
      <vt:lpstr>PowerPoint Presentation</vt:lpstr>
      <vt:lpstr>Higher textbook page 198</vt:lpstr>
      <vt:lpstr>PowerPoint Presentation</vt:lpstr>
      <vt:lpstr>PowerPoint Presentation</vt:lpstr>
      <vt:lpstr>Task 3: Photo card and follow-on question</vt:lpstr>
      <vt:lpstr>PowerPoint Presentation</vt:lpstr>
      <vt:lpstr>PowerPoint Presentation</vt:lpstr>
      <vt:lpstr>PowerPoint Presentation</vt:lpstr>
      <vt:lpstr>Higher textbook page 26</vt:lpstr>
      <vt:lpstr>Higher textbook page 50</vt:lpstr>
      <vt:lpstr>Higher textbook page 76</vt:lpstr>
      <vt:lpstr>Higher textbook page 100</vt:lpstr>
      <vt:lpstr>Higher textbook page 125</vt:lpstr>
      <vt:lpstr>Higher textbook page 153</vt:lpstr>
      <vt:lpstr>Higher textbook page 177</vt:lpstr>
      <vt:lpstr>Higher textbook page 199</vt:lpstr>
      <vt:lpstr>PowerPoint Presentation</vt:lpstr>
      <vt:lpstr>Task 3: broader conversation</vt:lpstr>
      <vt:lpstr>Which conversation topics have you chosen?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resources for independent revision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10 French trial exam revision lessons</dc:title>
  <dc:creator>N Finley</dc:creator>
  <cp:lastModifiedBy>N Finley</cp:lastModifiedBy>
  <cp:revision>113</cp:revision>
  <dcterms:created xsi:type="dcterms:W3CDTF">2024-02-01T10:38:36Z</dcterms:created>
  <dcterms:modified xsi:type="dcterms:W3CDTF">2025-10-20T14:55:11Z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0x0101007059AC95379B874A8321FDE0BC5A09DE</vt:lpwstr>
  </property>
</Properties>
</file>