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6" r:id="rId2"/>
    <p:sldId id="400" r:id="rId3"/>
    <p:sldId id="413" r:id="rId4"/>
    <p:sldId id="286" r:id="rId5"/>
    <p:sldId id="270" r:id="rId6"/>
    <p:sldId id="301" r:id="rId7"/>
    <p:sldId id="299" r:id="rId8"/>
    <p:sldId id="318" r:id="rId9"/>
    <p:sldId id="319" r:id="rId10"/>
    <p:sldId id="359" r:id="rId11"/>
    <p:sldId id="362" r:id="rId12"/>
    <p:sldId id="365" r:id="rId13"/>
    <p:sldId id="368" r:id="rId14"/>
    <p:sldId id="393" r:id="rId15"/>
    <p:sldId id="403" r:id="rId16"/>
    <p:sldId id="404" r:id="rId17"/>
    <p:sldId id="317" r:id="rId18"/>
    <p:sldId id="314" r:id="rId19"/>
    <p:sldId id="307" r:id="rId20"/>
    <p:sldId id="257" r:id="rId21"/>
    <p:sldId id="338" r:id="rId22"/>
    <p:sldId id="360" r:id="rId23"/>
    <p:sldId id="361" r:id="rId24"/>
    <p:sldId id="363" r:id="rId25"/>
    <p:sldId id="364" r:id="rId26"/>
    <p:sldId id="366" r:id="rId27"/>
    <p:sldId id="367" r:id="rId28"/>
    <p:sldId id="369" r:id="rId29"/>
    <p:sldId id="370" r:id="rId30"/>
    <p:sldId id="401" r:id="rId31"/>
    <p:sldId id="395" r:id="rId32"/>
    <p:sldId id="405" r:id="rId33"/>
    <p:sldId id="407" r:id="rId34"/>
    <p:sldId id="406" r:id="rId35"/>
    <p:sldId id="408" r:id="rId36"/>
    <p:sldId id="350" r:id="rId37"/>
    <p:sldId id="300" r:id="rId38"/>
    <p:sldId id="276" r:id="rId39"/>
    <p:sldId id="306" r:id="rId40"/>
    <p:sldId id="392" r:id="rId41"/>
    <p:sldId id="353" r:id="rId42"/>
    <p:sldId id="340" r:id="rId43"/>
    <p:sldId id="344" r:id="rId44"/>
    <p:sldId id="346" r:id="rId45"/>
    <p:sldId id="396" r:id="rId46"/>
    <p:sldId id="409" r:id="rId47"/>
    <p:sldId id="410" r:id="rId48"/>
    <p:sldId id="288" r:id="rId49"/>
    <p:sldId id="322" r:id="rId50"/>
    <p:sldId id="402" r:id="rId51"/>
    <p:sldId id="321" r:id="rId52"/>
    <p:sldId id="277" r:id="rId53"/>
    <p:sldId id="355" r:id="rId54"/>
    <p:sldId id="356" r:id="rId55"/>
    <p:sldId id="357" r:id="rId56"/>
    <p:sldId id="358" r:id="rId57"/>
    <p:sldId id="397" r:id="rId58"/>
    <p:sldId id="398" r:id="rId59"/>
    <p:sldId id="399" r:id="rId60"/>
    <p:sldId id="289" r:id="rId61"/>
    <p:sldId id="371" r:id="rId62"/>
    <p:sldId id="372" r:id="rId63"/>
    <p:sldId id="373" r:id="rId64"/>
    <p:sldId id="374" r:id="rId65"/>
    <p:sldId id="375" r:id="rId66"/>
    <p:sldId id="376" r:id="rId67"/>
    <p:sldId id="377" r:id="rId68"/>
    <p:sldId id="378" r:id="rId69"/>
    <p:sldId id="379" r:id="rId70"/>
    <p:sldId id="380" r:id="rId71"/>
    <p:sldId id="381" r:id="rId72"/>
    <p:sldId id="382" r:id="rId73"/>
    <p:sldId id="383" r:id="rId74"/>
    <p:sldId id="384" r:id="rId75"/>
    <p:sldId id="385" r:id="rId76"/>
    <p:sldId id="386" r:id="rId77"/>
    <p:sldId id="387" r:id="rId78"/>
    <p:sldId id="388" r:id="rId79"/>
    <p:sldId id="389" r:id="rId80"/>
    <p:sldId id="390" r:id="rId81"/>
    <p:sldId id="391" r:id="rId82"/>
    <p:sldId id="309" r:id="rId83"/>
    <p:sldId id="310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ustomXml" Target="../customXml/item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9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ustomXml" Target="../customXml/item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A9B98-49A0-45E4-8403-51E4AAF92C04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93FF6-D104-4200-AA5A-3C535C8D10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038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E80B-5288-4B85-AA5C-70C58E906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FDCF63-5526-4FE0-A381-B88D5C826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84E71-BB27-4F0F-82CA-885D0F1BF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E558-7836-4F3C-BD9B-2734A72CB260}" type="datetime1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2088B-A3BF-425F-9848-8C8F1B0D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4CF2E-B30E-4EC7-A149-0855C25D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729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49862-E3FA-4D85-9545-8CD453990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095C14-55AF-4BAD-9B73-990FD1D6D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53E6F-49AD-4B59-B73B-513CBDC13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697CC-6AF3-494C-B2DF-621B358E2A0D}" type="datetime1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9ACA2-A35A-4C63-AA31-5029B4971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4B810-99B0-4439-984C-A7783763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373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9F0253-7367-4411-8552-EEE5B913C7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878769-A8CE-4822-958F-B13FE73F1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96AB9-16CA-4BB1-9A88-E474F3290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BEC1-E40C-4C5C-BA10-FE004BCB40C9}" type="datetime1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F1B62-7002-404F-BE0A-0B7527A17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55C56-257A-437B-9297-1F4498CDF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496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E4220-AE78-4117-B0E4-1B5F5F36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0089E-496E-44D4-A896-AECD1133D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5F424-E827-46B2-B915-DFF99D188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B44E-5DC6-444C-B9C2-768E5EE74338}" type="datetime1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4C6F0-E1C5-41E7-A72A-5F8CDA3D7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36E36-8398-4CA0-8C43-6F241AE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45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53A65-0C55-439C-A3BC-82783EC8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36207-142B-4444-92B6-9E33FA561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96A42-8B98-4CA5-B462-820D08AD6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18759-B3D6-4EEA-B788-802828437A99}" type="datetime1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83B36-34CA-4194-BBAD-B8642E77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1A437-7B32-46B0-B79E-2C155505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269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97EF-3BC7-4A0A-BE5F-55361758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DA95A-CE50-453D-A8FE-2104F603D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F53C48-9E53-4B3A-8CC9-E7E9244C3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274D7-72BD-4AFD-BBE1-ABF91807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89B57-F89C-40BC-9432-0E348A58DE77}" type="datetime1">
              <a:rPr lang="en-GB" smtClean="0"/>
              <a:t>20/10/2025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4FDED-A8E9-4EAB-AD23-42CB0AA77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AF3E0-79A1-48D5-A8A5-40F076A2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489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8C58-6630-4AE7-864F-26A489664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84D05-B9A6-4A53-AEDE-813B72275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F4A96-4C4F-4C6A-8CCA-6778A20A5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63E4D7-7ADC-47D4-AB46-5F02FEEF72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B2DFC-29F4-4490-A2DA-B9844D461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017EFA-7420-4763-B0C7-00CECF53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F15DE-A0F7-498D-B714-2FA70D49B702}" type="datetime1">
              <a:rPr lang="en-GB" smtClean="0"/>
              <a:t>20/10/2025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694E5C-9BCC-48A2-94A0-E59D5019D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F7062-2BD2-410B-A4FC-CF9534442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97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B05BF-E82F-4E15-97ED-A4DA2A140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7C96FA-8578-4C62-B0EC-BD9FC2AA8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76D70-E058-4068-8B04-F0F494F02C59}" type="datetime1">
              <a:rPr lang="en-GB" smtClean="0"/>
              <a:t>20/10/2025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6A1B4-2AC5-4A24-9CDF-9D793C221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5A3209-69A9-44CB-8720-98BDE2B4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73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1EC100-7461-4FC1-AE8B-1516E8A3D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F85D5-6183-491C-86CD-DC47F97E6475}" type="datetime1">
              <a:rPr lang="en-GB" smtClean="0"/>
              <a:t>20/10/2025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AA343-C638-4F71-BFEE-26F92636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ACFD7-61BB-412F-9650-20A9F7DE8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293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FE4EE-581C-467F-AAD5-13B0ED669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D4361-276C-4F74-9207-5CCE13FE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36BA0-0761-4740-A0C4-6780D662B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16FC9-7261-4767-8D88-4A4ABB4D4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F1EB4-0485-4815-8BDB-0FA293846195}" type="datetime1">
              <a:rPr lang="en-GB" smtClean="0"/>
              <a:t>20/10/2025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CC7AF-8CB7-4971-88E4-DAA77323F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1433D-5986-48F7-8C0F-7A283960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117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59216-8A50-4BC4-8641-BE7437999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6132AE-380C-4C49-B12B-3FFF691082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D83081-13C3-47E9-8E37-A5F4B5FB9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DA8214-D11E-412F-861A-5F55C897C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B89E9-30C1-47F3-B543-8593C48DCC04}" type="datetime1">
              <a:rPr lang="en-GB" smtClean="0"/>
              <a:t>20/10/2025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C1F3A-8F6B-4795-AD95-2A682A649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D5E53-7A58-434D-9FF8-78DE75AD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381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A8B594-CDAC-4EA6-9382-054A0F32D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6536B-0A57-431B-A607-4430C3088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C82D7-F8BE-4A0D-BF7D-9AE1BCF860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99D5A-135D-4E2E-B6B5-7C52F8B7E0D5}" type="datetime1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B6022-6F2B-4DEF-96EC-584A5ED0B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EBD32-DC11-46DC-81E5-24F439A36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68277-0F5D-4DB2-9185-C6173776B2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57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C3F10-AFB5-476B-B60E-D3A947699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509" y="200213"/>
            <a:ext cx="9144000" cy="2387600"/>
          </a:xfrm>
        </p:spPr>
        <p:txBody>
          <a:bodyPr/>
          <a:lstStyle/>
          <a:p>
            <a:r>
              <a:rPr lang="en-US" dirty="0"/>
              <a:t>Year 11 French speaking trial exam revision lessons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FDF28-20FE-4614-B8D3-6B277A26B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6259" y="2718545"/>
            <a:ext cx="9144000" cy="1655762"/>
          </a:xfrm>
        </p:spPr>
        <p:txBody>
          <a:bodyPr/>
          <a:lstStyle/>
          <a:p>
            <a:r>
              <a:rPr lang="en-US" dirty="0"/>
              <a:t>Foundation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17F88-AB1D-432D-B82B-58029376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A2506B-33A5-421E-8DE6-B5B9FCB209B9}"/>
              </a:ext>
            </a:extLst>
          </p:cNvPr>
          <p:cNvSpPr txBox="1"/>
          <p:nvPr/>
        </p:nvSpPr>
        <p:spPr>
          <a:xfrm>
            <a:off x="295758" y="3518466"/>
            <a:ext cx="8314841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Independent revision outside of lessons: </a:t>
            </a:r>
          </a:p>
          <a:p>
            <a:pPr marL="342900" indent="-342900">
              <a:buAutoNum type="arabicParenR"/>
            </a:pPr>
            <a:r>
              <a:rPr lang="en-GB" dirty="0"/>
              <a:t>Memorise the speaking questions for your chosen topic (Module 1, 2, 3, 4,  5 or 6)</a:t>
            </a:r>
          </a:p>
          <a:p>
            <a:pPr marL="342900" indent="-342900">
              <a:buAutoNum type="arabicParenR"/>
            </a:pPr>
            <a:r>
              <a:rPr lang="en-GB" dirty="0"/>
              <a:t>Practise read aloud cards from this booklet</a:t>
            </a:r>
          </a:p>
          <a:p>
            <a:pPr marL="342900" indent="-342900">
              <a:buAutoNum type="arabicParenR"/>
            </a:pPr>
            <a:r>
              <a:rPr lang="en-GB" dirty="0"/>
              <a:t>Practice role plays cards from this booklet</a:t>
            </a:r>
          </a:p>
          <a:p>
            <a:pPr marL="342900" indent="-342900">
              <a:buAutoNum type="arabicParenR"/>
            </a:pPr>
            <a:r>
              <a:rPr lang="en-GB" dirty="0"/>
              <a:t>Practise photo cards available from this booklet</a:t>
            </a:r>
          </a:p>
          <a:p>
            <a:pPr marL="342900" indent="-342900">
              <a:buAutoNum type="arabicParenR"/>
            </a:pPr>
            <a:r>
              <a:rPr lang="en-GB" dirty="0"/>
              <a:t>Record yourself saying your speaking question answers from memory</a:t>
            </a:r>
          </a:p>
          <a:p>
            <a:pPr marL="342900" indent="-342900">
              <a:buAutoNum type="arabicParenR"/>
            </a:pPr>
            <a:r>
              <a:rPr lang="en-GB" dirty="0"/>
              <a:t>Listen to French Radio</a:t>
            </a:r>
          </a:p>
          <a:p>
            <a:pPr marL="342900" indent="-342900">
              <a:buAutoNum type="arabicParenR"/>
            </a:pPr>
            <a:r>
              <a:rPr lang="en-GB" dirty="0"/>
              <a:t>Watch French programmes on Netflix, Amazon Prime or Channel 4</a:t>
            </a:r>
          </a:p>
          <a:p>
            <a:endParaRPr lang="en-GB" dirty="0"/>
          </a:p>
          <a:p>
            <a:r>
              <a:rPr lang="en-GB" b="1" dirty="0"/>
              <a:t>Little and Often is the key! </a:t>
            </a:r>
          </a:p>
          <a:p>
            <a:r>
              <a:rPr lang="en-GB" b="1" dirty="0"/>
              <a:t>All this is on Google Classroom!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84C786-5A98-49A6-9EC3-8F22E406F9E8}"/>
              </a:ext>
            </a:extLst>
          </p:cNvPr>
          <p:cNvSpPr txBox="1"/>
          <p:nvPr/>
        </p:nvSpPr>
        <p:spPr>
          <a:xfrm>
            <a:off x="8829533" y="3980131"/>
            <a:ext cx="3066709" cy="267765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When? </a:t>
            </a:r>
          </a:p>
          <a:p>
            <a:r>
              <a:rPr lang="en-US" sz="2400" dirty="0"/>
              <a:t>w/c 8</a:t>
            </a:r>
            <a:r>
              <a:rPr lang="en-US" sz="2400" baseline="30000" dirty="0"/>
              <a:t>th</a:t>
            </a:r>
            <a:r>
              <a:rPr lang="en-US" sz="2400" dirty="0"/>
              <a:t> Dec (band 1)</a:t>
            </a:r>
          </a:p>
          <a:p>
            <a:r>
              <a:rPr lang="en-US" sz="2400" dirty="0"/>
              <a:t>w/c 15</a:t>
            </a:r>
            <a:r>
              <a:rPr lang="en-US" sz="2400" baseline="30000" dirty="0"/>
              <a:t>th</a:t>
            </a:r>
            <a:r>
              <a:rPr lang="en-US" sz="2400" dirty="0"/>
              <a:t> Dec (band 2)</a:t>
            </a:r>
          </a:p>
          <a:p>
            <a:endParaRPr lang="en-US" sz="2400" dirty="0"/>
          </a:p>
          <a:p>
            <a:r>
              <a:rPr lang="en-US" sz="2400" b="1" dirty="0"/>
              <a:t>Where?</a:t>
            </a:r>
          </a:p>
          <a:p>
            <a:r>
              <a:rPr lang="en-US" sz="2400" dirty="0"/>
              <a:t>Meeting Room 1 (above Chine)</a:t>
            </a:r>
          </a:p>
        </p:txBody>
      </p:sp>
    </p:spTree>
    <p:extLst>
      <p:ext uri="{BB962C8B-B14F-4D97-AF65-F5344CB8AC3E}">
        <p14:creationId xmlns:p14="http://schemas.microsoft.com/office/powerpoint/2010/main" val="1790326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5E2-1CA1-4DC0-A8CB-1D5038D9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1" y="45027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50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6FC-55B4-45D3-ABF7-9F5E7F6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2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</a:p>
          <a:p>
            <a:pPr marL="0" indent="0">
              <a:buNone/>
            </a:pPr>
            <a:r>
              <a:rPr lang="en-US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A2: ____________________________________________________________________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CDA8-F3D0-41A8-A363-5A05983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E50FD-46EC-4C87-AA79-9226A4E0E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331" y="566231"/>
            <a:ext cx="8084124" cy="397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5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5E2-1CA1-4DC0-A8CB-1D5038D9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1" y="45027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76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6FC-55B4-45D3-ABF7-9F5E7F6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2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</a:p>
          <a:p>
            <a:pPr marL="0" indent="0">
              <a:buNone/>
            </a:pPr>
            <a:r>
              <a:rPr lang="en-US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A2: ____________________________________________________________________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CDA8-F3D0-41A8-A363-5A05983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68517E-24E2-4F50-B87A-6C2489909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656" y="587272"/>
            <a:ext cx="8571344" cy="39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5E2-1CA1-4DC0-A8CB-1D5038D9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1" y="45027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104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6FC-55B4-45D3-ABF7-9F5E7F6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2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</a:p>
          <a:p>
            <a:pPr marL="0" indent="0">
              <a:buNone/>
            </a:pPr>
            <a:r>
              <a:rPr lang="en-US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A2: ____________________________________________________________________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CDA8-F3D0-41A8-A363-5A05983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02C1C-CE95-435B-A05F-092087905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490" y="702990"/>
            <a:ext cx="8982437" cy="359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55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5E2-1CA1-4DC0-A8CB-1D5038D9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1" y="45027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124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6FC-55B4-45D3-ABF7-9F5E7F6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2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</a:p>
          <a:p>
            <a:pPr marL="0" indent="0">
              <a:buNone/>
            </a:pPr>
            <a:r>
              <a:rPr lang="en-US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A2: ____________________________________________________________________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CDA8-F3D0-41A8-A363-5A05983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385678-34ED-4EE6-B607-4C2A2E118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535" y="483466"/>
            <a:ext cx="9075266" cy="372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85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5E2-1CA1-4DC0-A8CB-1D5038D9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1" y="45027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152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6FC-55B4-45D3-ABF7-9F5E7F6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2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</a:p>
          <a:p>
            <a:pPr marL="0" indent="0">
              <a:buNone/>
            </a:pPr>
            <a:r>
              <a:rPr lang="en-US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A2: ____________________________________________________________________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CDA8-F3D0-41A8-A363-5A05983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27594-575D-55CD-AB13-7ADCDA8C1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710" y="603315"/>
            <a:ext cx="7779439" cy="40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45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5E2-1CA1-4DC0-A8CB-1D5038D9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1" y="45027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176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6FC-55B4-45D3-ABF7-9F5E7F6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2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</a:p>
          <a:p>
            <a:pPr marL="0" indent="0">
              <a:buNone/>
            </a:pPr>
            <a:r>
              <a:rPr lang="en-US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A2: ____________________________________________________________________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CDA8-F3D0-41A8-A363-5A05983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5084F0-8C65-6086-B808-DBFD18A1C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821" y="483466"/>
            <a:ext cx="8450344" cy="390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55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5E2-1CA1-4DC0-A8CB-1D5038D9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1" y="45027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198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6FC-55B4-45D3-ABF7-9F5E7F6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2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</a:p>
          <a:p>
            <a:pPr marL="0" indent="0">
              <a:buNone/>
            </a:pPr>
            <a:r>
              <a:rPr lang="en-US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A2: ____________________________________________________________________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CDA8-F3D0-41A8-A363-5A05983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1C26D6-464E-B0A4-FB46-6649052E8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431" y="638713"/>
            <a:ext cx="8752741" cy="386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91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F10D7-2CDA-4067-83DE-DAD7E719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4" y="-3005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Task 2: Role play card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5955A-D353-4A51-87A2-599E16391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1" y="1816749"/>
            <a:ext cx="11794836" cy="4351338"/>
          </a:xfrm>
        </p:spPr>
        <p:txBody>
          <a:bodyPr>
            <a:normAutofit/>
          </a:bodyPr>
          <a:lstStyle/>
          <a:p>
            <a:r>
              <a:rPr lang="en-US" dirty="0"/>
              <a:t>Two marks per answer (10 marks out of 50)</a:t>
            </a:r>
          </a:p>
          <a:p>
            <a:r>
              <a:rPr lang="en-US" dirty="0"/>
              <a:t>Short answers </a:t>
            </a:r>
          </a:p>
          <a:p>
            <a:r>
              <a:rPr lang="en-US" dirty="0"/>
              <a:t>Students answer 4 questions. </a:t>
            </a:r>
          </a:p>
          <a:p>
            <a:r>
              <a:rPr lang="en-US" dirty="0"/>
              <a:t>Answers must short and concise</a:t>
            </a:r>
          </a:p>
          <a:p>
            <a:r>
              <a:rPr lang="en-US" dirty="0"/>
              <a:t>Students ask 1 question to the examiner</a:t>
            </a:r>
          </a:p>
          <a:p>
            <a:r>
              <a:rPr lang="en-US" dirty="0"/>
              <a:t>Students can ask the teacher to repeat the question (“</a:t>
            </a:r>
            <a:r>
              <a:rPr lang="en-US" dirty="0" err="1"/>
              <a:t>Répétez</a:t>
            </a:r>
            <a:r>
              <a:rPr lang="en-US" dirty="0"/>
              <a:t> </a:t>
            </a:r>
            <a:r>
              <a:rPr lang="en-US" dirty="0" err="1"/>
              <a:t>s’il</a:t>
            </a:r>
            <a:r>
              <a:rPr lang="en-US" dirty="0"/>
              <a:t> </a:t>
            </a:r>
            <a:r>
              <a:rPr lang="en-US" dirty="0" err="1"/>
              <a:t>vous</a:t>
            </a:r>
            <a:r>
              <a:rPr lang="en-US" dirty="0"/>
              <a:t> plait?”)</a:t>
            </a:r>
          </a:p>
          <a:p>
            <a:r>
              <a:rPr lang="en-US" dirty="0"/>
              <a:t>Teachers can not change the wording of the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0CD3-785B-4382-95CE-AD8220F1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376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14E9E-8509-48CD-9E42-3C9C6AC15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47E41-09A7-4662-AB7B-122C93307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971" y="517237"/>
            <a:ext cx="9106057" cy="56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93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492C1-CD66-4771-BB95-64948101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945" y="57871"/>
            <a:ext cx="10515600" cy="798657"/>
          </a:xfrm>
        </p:spPr>
        <p:txBody>
          <a:bodyPr/>
          <a:lstStyle/>
          <a:p>
            <a:r>
              <a:rPr lang="en-US" dirty="0"/>
              <a:t>Role play key phrases</a:t>
            </a:r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57A29F7-5EAF-431F-BD27-9D6689F74F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461177"/>
              </p:ext>
            </p:extLst>
          </p:nvPr>
        </p:nvGraphicFramePr>
        <p:xfrm>
          <a:off x="348673" y="914400"/>
          <a:ext cx="105156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455">
                  <a:extLst>
                    <a:ext uri="{9D8B030D-6E8A-4147-A177-3AD203B41FA5}">
                      <a16:colId xmlns:a16="http://schemas.microsoft.com/office/drawing/2014/main" val="3460467931"/>
                    </a:ext>
                  </a:extLst>
                </a:gridCol>
                <a:gridCol w="3611418">
                  <a:extLst>
                    <a:ext uri="{9D8B030D-6E8A-4147-A177-3AD203B41FA5}">
                      <a16:colId xmlns:a16="http://schemas.microsoft.com/office/drawing/2014/main" val="1647271190"/>
                    </a:ext>
                  </a:extLst>
                </a:gridCol>
                <a:gridCol w="6153727">
                  <a:extLst>
                    <a:ext uri="{9D8B030D-6E8A-4147-A177-3AD203B41FA5}">
                      <a16:colId xmlns:a16="http://schemas.microsoft.com/office/drawing/2014/main" val="30965696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 would like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Je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voudrais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078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 like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J’aime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529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Because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Parce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que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070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 went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Je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suis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allé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019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 did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J’ai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fait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963198"/>
                  </a:ext>
                </a:extLst>
              </a:tr>
              <a:tr h="44473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 ate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J’ai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mangé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628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Is there?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 y a 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873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Can I?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Je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peux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30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Where is?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est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552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10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Where are?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sont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028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11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What do you think of?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Qu’est-ce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que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penses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055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12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Do you like?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Tu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aimes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?</a:t>
                      </a:r>
                      <a:endParaRPr lang="en-GB" sz="24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87622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6FA4DE-D182-4031-A3C9-C1A66DE0F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19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2F6AAD-493A-41E8-A727-4DB66C039DAC}"/>
              </a:ext>
            </a:extLst>
          </p:cNvPr>
          <p:cNvSpPr/>
          <p:nvPr/>
        </p:nvSpPr>
        <p:spPr>
          <a:xfrm>
            <a:off x="4812145" y="914400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E0693-A9D5-47DB-98E8-F351DD24D83C}"/>
              </a:ext>
            </a:extLst>
          </p:cNvPr>
          <p:cNvSpPr/>
          <p:nvPr/>
        </p:nvSpPr>
        <p:spPr>
          <a:xfrm>
            <a:off x="4812145" y="1348509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962E25-F5FE-4542-9CFA-127BC4EA464E}"/>
              </a:ext>
            </a:extLst>
          </p:cNvPr>
          <p:cNvSpPr/>
          <p:nvPr/>
        </p:nvSpPr>
        <p:spPr>
          <a:xfrm>
            <a:off x="4812145" y="1856509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240634-3772-4593-AD50-8FFDB052D3BC}"/>
              </a:ext>
            </a:extLst>
          </p:cNvPr>
          <p:cNvSpPr/>
          <p:nvPr/>
        </p:nvSpPr>
        <p:spPr>
          <a:xfrm>
            <a:off x="4812145" y="2269691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0C0C3C-FD41-4D93-B871-01207FFFD9BC}"/>
              </a:ext>
            </a:extLst>
          </p:cNvPr>
          <p:cNvSpPr/>
          <p:nvPr/>
        </p:nvSpPr>
        <p:spPr>
          <a:xfrm>
            <a:off x="4812145" y="2717365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D7CC91-6E8C-4FBD-9899-729B8DAF1D47}"/>
              </a:ext>
            </a:extLst>
          </p:cNvPr>
          <p:cNvSpPr/>
          <p:nvPr/>
        </p:nvSpPr>
        <p:spPr>
          <a:xfrm>
            <a:off x="4812145" y="3237635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FC31F2-58AE-4717-A14D-2CF45B4F77D5}"/>
              </a:ext>
            </a:extLst>
          </p:cNvPr>
          <p:cNvSpPr/>
          <p:nvPr/>
        </p:nvSpPr>
        <p:spPr>
          <a:xfrm>
            <a:off x="4812145" y="3657600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9FAB0E-7A77-4BF5-A743-91AA11D6899C}"/>
              </a:ext>
            </a:extLst>
          </p:cNvPr>
          <p:cNvSpPr/>
          <p:nvPr/>
        </p:nvSpPr>
        <p:spPr>
          <a:xfrm>
            <a:off x="4812145" y="4088965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68232C-8A2A-4A37-A882-43A6A9F09332}"/>
              </a:ext>
            </a:extLst>
          </p:cNvPr>
          <p:cNvSpPr/>
          <p:nvPr/>
        </p:nvSpPr>
        <p:spPr>
          <a:xfrm>
            <a:off x="4812145" y="4527982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947DF7-6003-4B97-B62A-22A3F0A366CD}"/>
              </a:ext>
            </a:extLst>
          </p:cNvPr>
          <p:cNvSpPr/>
          <p:nvPr/>
        </p:nvSpPr>
        <p:spPr>
          <a:xfrm>
            <a:off x="4812145" y="5019963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7B36F7-0BE1-4201-A08D-3B86C9761951}"/>
              </a:ext>
            </a:extLst>
          </p:cNvPr>
          <p:cNvSpPr/>
          <p:nvPr/>
        </p:nvSpPr>
        <p:spPr>
          <a:xfrm>
            <a:off x="4812144" y="5493326"/>
            <a:ext cx="3528291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A516DC-B73A-4DDA-B2D2-98C3ECD51B77}"/>
              </a:ext>
            </a:extLst>
          </p:cNvPr>
          <p:cNvSpPr/>
          <p:nvPr/>
        </p:nvSpPr>
        <p:spPr>
          <a:xfrm>
            <a:off x="4812144" y="5941000"/>
            <a:ext cx="1708728" cy="43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67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0E517-A933-6EAD-F868-DE5C3BCA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64" y="212104"/>
            <a:ext cx="11070996" cy="994691"/>
          </a:xfrm>
          <a:solidFill>
            <a:schemeClr val="accent4"/>
          </a:solidFill>
        </p:spPr>
        <p:txBody>
          <a:bodyPr/>
          <a:lstStyle/>
          <a:p>
            <a:r>
              <a:rPr lang="en-US" sz="4800" b="1" dirty="0"/>
              <a:t>Choose your conversation topics </a:t>
            </a:r>
            <a:r>
              <a:rPr lang="en-US" sz="2800" dirty="0"/>
              <a:t>(16 out of 50 marks)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A5DC6-B678-865E-9261-1063175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533393"/>
            <a:ext cx="12433955" cy="5112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A) Module 1 </a:t>
            </a:r>
            <a:r>
              <a:rPr lang="en-US" sz="3200" dirty="0">
                <a:highlight>
                  <a:srgbClr val="FFFF00"/>
                </a:highlight>
              </a:rPr>
              <a:t>Family &amp; friends </a:t>
            </a:r>
            <a:r>
              <a:rPr lang="en-US" sz="3200" dirty="0"/>
              <a:t>+ Module 2 </a:t>
            </a:r>
            <a:r>
              <a:rPr lang="en-US" sz="3200" dirty="0">
                <a:highlight>
                  <a:srgbClr val="FFFF00"/>
                </a:highlight>
              </a:rPr>
              <a:t>Free time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B) Module 3 </a:t>
            </a:r>
            <a:r>
              <a:rPr lang="en-US" sz="3200" dirty="0">
                <a:highlight>
                  <a:srgbClr val="FFFF00"/>
                </a:highlight>
              </a:rPr>
              <a:t>School</a:t>
            </a:r>
            <a:r>
              <a:rPr lang="en-US" sz="3200" dirty="0"/>
              <a:t> + Module 8 </a:t>
            </a:r>
            <a:r>
              <a:rPr lang="en-US" sz="3200" dirty="0">
                <a:highlight>
                  <a:srgbClr val="FFFF00"/>
                </a:highlight>
              </a:rPr>
              <a:t>studying and my future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C) Module 4 </a:t>
            </a:r>
            <a:r>
              <a:rPr lang="en-US" sz="3200" dirty="0">
                <a:highlight>
                  <a:srgbClr val="FFFF00"/>
                </a:highlight>
              </a:rPr>
              <a:t>Healthy lifestyle </a:t>
            </a:r>
            <a:r>
              <a:rPr lang="en-US" sz="3200" dirty="0"/>
              <a:t>+ Module 2 </a:t>
            </a:r>
            <a:r>
              <a:rPr lang="en-US" sz="3200" dirty="0">
                <a:highlight>
                  <a:srgbClr val="FFFF00"/>
                </a:highlight>
              </a:rPr>
              <a:t>Free time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D) Module 5 </a:t>
            </a:r>
            <a:r>
              <a:rPr lang="en-US" sz="3200" dirty="0">
                <a:highlight>
                  <a:srgbClr val="FFFF00"/>
                </a:highlight>
              </a:rPr>
              <a:t>Holidays</a:t>
            </a:r>
            <a:r>
              <a:rPr lang="en-US" sz="3200" dirty="0"/>
              <a:t> + Module 2 </a:t>
            </a:r>
            <a:r>
              <a:rPr lang="en-US" sz="3200" dirty="0">
                <a:highlight>
                  <a:srgbClr val="FFFF00"/>
                </a:highlight>
              </a:rPr>
              <a:t>Free time </a:t>
            </a:r>
            <a:r>
              <a:rPr lang="en-US" sz="3200" dirty="0"/>
              <a:t>(or Module 4 </a:t>
            </a:r>
            <a:r>
              <a:rPr lang="en-US" sz="3200" dirty="0">
                <a:highlight>
                  <a:srgbClr val="FFFF00"/>
                </a:highlight>
              </a:rPr>
              <a:t>healthy lifestyle</a:t>
            </a:r>
            <a:r>
              <a:rPr lang="en-US" sz="3200" dirty="0"/>
              <a:t>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E) Module 6 </a:t>
            </a:r>
            <a:r>
              <a:rPr lang="en-US" sz="3200" dirty="0">
                <a:highlight>
                  <a:srgbClr val="FFFF00"/>
                </a:highlight>
              </a:rPr>
              <a:t>Environment </a:t>
            </a:r>
            <a:r>
              <a:rPr lang="en-US" sz="3200" dirty="0"/>
              <a:t>+ Module 7 </a:t>
            </a:r>
            <a:r>
              <a:rPr lang="en-US" sz="3200" dirty="0">
                <a:highlight>
                  <a:srgbClr val="FFFF00"/>
                </a:highlight>
              </a:rPr>
              <a:t>my </a:t>
            </a:r>
            <a:r>
              <a:rPr lang="en-US" sz="3200" dirty="0" err="1">
                <a:highlight>
                  <a:srgbClr val="FFFF00"/>
                </a:highlight>
              </a:rPr>
              <a:t>neighbourhood</a:t>
            </a:r>
            <a:endParaRPr lang="en-GB" sz="320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A0620-7F16-6D97-9BC2-0EC5EDD1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</a:t>
            </a:fld>
            <a:endParaRPr lang="en-GB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31CC3444-0B77-58FF-B7BB-1396B30E267B}"/>
              </a:ext>
            </a:extLst>
          </p:cNvPr>
          <p:cNvSpPr/>
          <p:nvPr/>
        </p:nvSpPr>
        <p:spPr>
          <a:xfrm>
            <a:off x="8748075" y="1288296"/>
            <a:ext cx="952107" cy="757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884DBEE1-2434-4F18-51BD-987E35DE9129}"/>
              </a:ext>
            </a:extLst>
          </p:cNvPr>
          <p:cNvSpPr/>
          <p:nvPr/>
        </p:nvSpPr>
        <p:spPr>
          <a:xfrm>
            <a:off x="9880862" y="1288296"/>
            <a:ext cx="952107" cy="757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7C6B727-3690-75BF-2F82-0D88990D970B}"/>
              </a:ext>
            </a:extLst>
          </p:cNvPr>
          <p:cNvSpPr/>
          <p:nvPr/>
        </p:nvSpPr>
        <p:spPr>
          <a:xfrm>
            <a:off x="454058" y="5324607"/>
            <a:ext cx="732149" cy="6425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67C9BAA-81F6-87C1-BFBC-2B4DF917762F}"/>
              </a:ext>
            </a:extLst>
          </p:cNvPr>
          <p:cNvSpPr/>
          <p:nvPr/>
        </p:nvSpPr>
        <p:spPr>
          <a:xfrm>
            <a:off x="1586845" y="5324607"/>
            <a:ext cx="732149" cy="6425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154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2436B-9784-4A0E-9341-FCBBAF538787}"/>
              </a:ext>
            </a:extLst>
          </p:cNvPr>
          <p:cNvSpPr txBox="1"/>
          <p:nvPr/>
        </p:nvSpPr>
        <p:spPr>
          <a:xfrm>
            <a:off x="6308436" y="1"/>
            <a:ext cx="5883564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Instructions: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Fill in the table with your own answer in French for prompt 1 to 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6B0CA-0D1B-4B52-B5C8-4542B15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63791"/>
            <a:ext cx="10515600" cy="438439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26</a:t>
            </a:r>
            <a:endParaRPr lang="en-GB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56A99B-E97E-4783-8BCA-0228A2D7D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1" y="775912"/>
            <a:ext cx="6107259" cy="337353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E81E93-BA58-4409-8989-C254F9F0E1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346710"/>
              </p:ext>
            </p:extLst>
          </p:nvPr>
        </p:nvGraphicFramePr>
        <p:xfrm>
          <a:off x="265833" y="4423127"/>
          <a:ext cx="1180609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521">
                  <a:extLst>
                    <a:ext uri="{9D8B030D-6E8A-4147-A177-3AD203B41FA5}">
                      <a16:colId xmlns:a16="http://schemas.microsoft.com/office/drawing/2014/main" val="1616792556"/>
                    </a:ext>
                  </a:extLst>
                </a:gridCol>
                <a:gridCol w="11220573">
                  <a:extLst>
                    <a:ext uri="{9D8B030D-6E8A-4147-A177-3AD203B41FA5}">
                      <a16:colId xmlns:a16="http://schemas.microsoft.com/office/drawing/2014/main" val="3224754174"/>
                    </a:ext>
                  </a:extLst>
                </a:gridCol>
              </a:tblGrid>
              <a:tr h="375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9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0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7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6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219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506F71-9AA7-41A0-A6A4-CF519DA5B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099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15C9-14F6-48FC-81C4-6729F1E8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65FCA-64B5-4C73-96D2-C7E620058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66B6F-A67F-4E5F-969E-6947C6DC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C56155-A2EE-49D0-94F7-2D06EA574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9" y="681037"/>
            <a:ext cx="11746930" cy="535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69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2436B-9784-4A0E-9341-FCBBAF538787}"/>
              </a:ext>
            </a:extLst>
          </p:cNvPr>
          <p:cNvSpPr txBox="1"/>
          <p:nvPr/>
        </p:nvSpPr>
        <p:spPr>
          <a:xfrm>
            <a:off x="6308436" y="1"/>
            <a:ext cx="5883564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Instructions: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Fill in the table with your own answer in French for prompt 1 to 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6B0CA-0D1B-4B52-B5C8-4542B15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63791"/>
            <a:ext cx="10515600" cy="438439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50</a:t>
            </a:r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31D53-40BC-4611-84DE-12E4EAE6A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43" y="600165"/>
            <a:ext cx="5331402" cy="360170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AF86AF3-57EC-4DB5-A68A-97214A730F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396076"/>
              </p:ext>
            </p:extLst>
          </p:nvPr>
        </p:nvGraphicFramePr>
        <p:xfrm>
          <a:off x="90341" y="4409790"/>
          <a:ext cx="1202776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04">
                  <a:extLst>
                    <a:ext uri="{9D8B030D-6E8A-4147-A177-3AD203B41FA5}">
                      <a16:colId xmlns:a16="http://schemas.microsoft.com/office/drawing/2014/main" val="1616792556"/>
                    </a:ext>
                  </a:extLst>
                </a:gridCol>
                <a:gridCol w="11471564">
                  <a:extLst>
                    <a:ext uri="{9D8B030D-6E8A-4147-A177-3AD203B41FA5}">
                      <a16:colId xmlns:a16="http://schemas.microsoft.com/office/drawing/2014/main" val="3224754174"/>
                    </a:ext>
                  </a:extLst>
                </a:gridCol>
              </a:tblGrid>
              <a:tr h="375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9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0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7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6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219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4277D2-A771-4960-9A7A-F373B7E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695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15C9-14F6-48FC-81C4-6729F1E8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65FCA-64B5-4C73-96D2-C7E620058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66B6F-A67F-4E5F-969E-6947C6DC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200C5-23A2-4572-B7E5-2BCF435FF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16" y="435121"/>
            <a:ext cx="11841720" cy="53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88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2436B-9784-4A0E-9341-FCBBAF538787}"/>
              </a:ext>
            </a:extLst>
          </p:cNvPr>
          <p:cNvSpPr txBox="1"/>
          <p:nvPr/>
        </p:nvSpPr>
        <p:spPr>
          <a:xfrm>
            <a:off x="6308436" y="1"/>
            <a:ext cx="5883564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Instructions: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Fill in the table with your own answer in French for prompt 1 to 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6B0CA-0D1B-4B52-B5C8-4542B15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63791"/>
            <a:ext cx="10515600" cy="438439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76</a:t>
            </a:r>
            <a:endParaRPr lang="en-GB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354B33-1027-4933-9374-3192B42FA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2" y="600165"/>
            <a:ext cx="6192839" cy="339693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227E0F1-50F5-415E-892F-81B309A17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396076"/>
              </p:ext>
            </p:extLst>
          </p:nvPr>
        </p:nvGraphicFramePr>
        <p:xfrm>
          <a:off x="90341" y="4409790"/>
          <a:ext cx="1202776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04">
                  <a:extLst>
                    <a:ext uri="{9D8B030D-6E8A-4147-A177-3AD203B41FA5}">
                      <a16:colId xmlns:a16="http://schemas.microsoft.com/office/drawing/2014/main" val="1616792556"/>
                    </a:ext>
                  </a:extLst>
                </a:gridCol>
                <a:gridCol w="11471564">
                  <a:extLst>
                    <a:ext uri="{9D8B030D-6E8A-4147-A177-3AD203B41FA5}">
                      <a16:colId xmlns:a16="http://schemas.microsoft.com/office/drawing/2014/main" val="3224754174"/>
                    </a:ext>
                  </a:extLst>
                </a:gridCol>
              </a:tblGrid>
              <a:tr h="375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9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0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7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6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219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17C1AF-0A0F-48F8-B616-C3371E20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587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41B5-4BC5-46A9-8C38-6482300C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31EA3-5393-486F-96B8-081FCF7A9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F7059-F1A2-4E2E-AC7A-15E514968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9D287-95CC-4793-A0A5-8FAAAF438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9" y="253710"/>
            <a:ext cx="11346383" cy="49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31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2436B-9784-4A0E-9341-FCBBAF538787}"/>
              </a:ext>
            </a:extLst>
          </p:cNvPr>
          <p:cNvSpPr txBox="1"/>
          <p:nvPr/>
        </p:nvSpPr>
        <p:spPr>
          <a:xfrm>
            <a:off x="6308436" y="1"/>
            <a:ext cx="5883564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Instructions: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Fill in the table with your own answer in French for prompt 1 to 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6B0CA-0D1B-4B52-B5C8-4542B15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63791"/>
            <a:ext cx="10515600" cy="438439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104</a:t>
            </a:r>
            <a:endParaRPr lang="en-GB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B36E3-5448-420E-9D15-625E5A6FF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43" y="502231"/>
            <a:ext cx="4149148" cy="36768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079DB82-C6B2-49AE-933E-4774203D7E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396076"/>
              </p:ext>
            </p:extLst>
          </p:nvPr>
        </p:nvGraphicFramePr>
        <p:xfrm>
          <a:off x="90341" y="4409790"/>
          <a:ext cx="1202776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04">
                  <a:extLst>
                    <a:ext uri="{9D8B030D-6E8A-4147-A177-3AD203B41FA5}">
                      <a16:colId xmlns:a16="http://schemas.microsoft.com/office/drawing/2014/main" val="1616792556"/>
                    </a:ext>
                  </a:extLst>
                </a:gridCol>
                <a:gridCol w="11471564">
                  <a:extLst>
                    <a:ext uri="{9D8B030D-6E8A-4147-A177-3AD203B41FA5}">
                      <a16:colId xmlns:a16="http://schemas.microsoft.com/office/drawing/2014/main" val="3224754174"/>
                    </a:ext>
                  </a:extLst>
                </a:gridCol>
              </a:tblGrid>
              <a:tr h="375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9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0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7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6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2195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DD36BA-821F-409A-81EB-ECDE67725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240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26E2D-2BBA-4D2D-AE91-C39D8B423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EDB6E-E0D2-4B0C-B61B-AADA7E042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CDF64-A43A-441D-BF61-D3EA25AB2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CB381-F36D-448D-A2C2-AA2C68682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52" y="681037"/>
            <a:ext cx="11890695" cy="513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49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2436B-9784-4A0E-9341-FCBBAF538787}"/>
              </a:ext>
            </a:extLst>
          </p:cNvPr>
          <p:cNvSpPr txBox="1"/>
          <p:nvPr/>
        </p:nvSpPr>
        <p:spPr>
          <a:xfrm>
            <a:off x="6308436" y="1"/>
            <a:ext cx="5883564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Instructions: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Fill in the table with your own answer in French for prompt 1 to 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6B0CA-0D1B-4B52-B5C8-4542B15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63791"/>
            <a:ext cx="10515600" cy="438439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124</a:t>
            </a:r>
            <a:endParaRPr lang="en-GB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2EC72A-65BE-492D-8175-ED369F07A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2" y="566020"/>
            <a:ext cx="4102967" cy="361932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14E9DA-8059-4BF9-B4B3-91F2C6C90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396076"/>
              </p:ext>
            </p:extLst>
          </p:nvPr>
        </p:nvGraphicFramePr>
        <p:xfrm>
          <a:off x="90341" y="4409790"/>
          <a:ext cx="1202776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04">
                  <a:extLst>
                    <a:ext uri="{9D8B030D-6E8A-4147-A177-3AD203B41FA5}">
                      <a16:colId xmlns:a16="http://schemas.microsoft.com/office/drawing/2014/main" val="1616792556"/>
                    </a:ext>
                  </a:extLst>
                </a:gridCol>
                <a:gridCol w="11471564">
                  <a:extLst>
                    <a:ext uri="{9D8B030D-6E8A-4147-A177-3AD203B41FA5}">
                      <a16:colId xmlns:a16="http://schemas.microsoft.com/office/drawing/2014/main" val="3224754174"/>
                    </a:ext>
                  </a:extLst>
                </a:gridCol>
              </a:tblGrid>
              <a:tr h="375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9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0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7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6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219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8957C4-186C-4395-96E7-0D0F921D8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808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26E2D-2BBA-4D2D-AE91-C39D8B423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EDB6E-E0D2-4B0C-B61B-AADA7E042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CDF64-A43A-441D-BF61-D3EA25AB2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29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97D1E0-1425-4B01-9FFF-22002F131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95" y="812801"/>
            <a:ext cx="11814609" cy="507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79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0E517-A933-6EAD-F868-DE5C3BCA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98" y="136525"/>
            <a:ext cx="11070996" cy="740003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r>
              <a:rPr lang="en-US" sz="4800" b="1" dirty="0"/>
              <a:t>Choose your conversation theme </a:t>
            </a:r>
            <a:r>
              <a:rPr lang="en-US" sz="2800" dirty="0"/>
              <a:t>(16 out of 50 marks)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A5DC6-B678-865E-9261-1063175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5175"/>
            <a:ext cx="12433955" cy="541416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000" dirty="0"/>
              <a:t>Theme 1: My personal world (module 1, 2 and 7)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/>
              <a:t>Theme 2: Media and technology (module 2)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/>
              <a:t>Theme 3: Studying and my future (module 3 and 8)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/>
              <a:t>Theme 4: Lifestyle and wellbeing (module 4)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/>
              <a:t>Theme 5: Travel and tourism (module 5)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/>
              <a:t>Theme 6: My </a:t>
            </a:r>
            <a:r>
              <a:rPr lang="en-US" sz="4000" dirty="0" err="1"/>
              <a:t>neighbourhood</a:t>
            </a:r>
            <a:r>
              <a:rPr lang="en-US" sz="4000" dirty="0"/>
              <a:t> (module 6 and module 7)</a:t>
            </a:r>
            <a:endParaRPr lang="en-GB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A0620-7F16-6D97-9BC2-0EC5EDD1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2034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2436B-9784-4A0E-9341-FCBBAF538787}"/>
              </a:ext>
            </a:extLst>
          </p:cNvPr>
          <p:cNvSpPr txBox="1"/>
          <p:nvPr/>
        </p:nvSpPr>
        <p:spPr>
          <a:xfrm>
            <a:off x="6308436" y="1"/>
            <a:ext cx="5883564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Instructions: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Fill in the table with your own answer in French for prompt 1 to 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6B0CA-0D1B-4B52-B5C8-4542B15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63791"/>
            <a:ext cx="10515600" cy="438439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152</a:t>
            </a:r>
            <a:endParaRPr lang="en-GB" sz="32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14E9DA-8059-4BF9-B4B3-91F2C6C90786}"/>
              </a:ext>
            </a:extLst>
          </p:cNvPr>
          <p:cNvGraphicFramePr>
            <a:graphicFrameLocks noGrp="1"/>
          </p:cNvGraphicFramePr>
          <p:nvPr/>
        </p:nvGraphicFramePr>
        <p:xfrm>
          <a:off x="90341" y="4409790"/>
          <a:ext cx="1202776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04">
                  <a:extLst>
                    <a:ext uri="{9D8B030D-6E8A-4147-A177-3AD203B41FA5}">
                      <a16:colId xmlns:a16="http://schemas.microsoft.com/office/drawing/2014/main" val="1616792556"/>
                    </a:ext>
                  </a:extLst>
                </a:gridCol>
                <a:gridCol w="11471564">
                  <a:extLst>
                    <a:ext uri="{9D8B030D-6E8A-4147-A177-3AD203B41FA5}">
                      <a16:colId xmlns:a16="http://schemas.microsoft.com/office/drawing/2014/main" val="3224754174"/>
                    </a:ext>
                  </a:extLst>
                </a:gridCol>
              </a:tblGrid>
              <a:tr h="375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9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0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7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6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219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8957C4-186C-4395-96E7-0D0F921D8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13FAEE-BAFE-8B21-DFE0-E43607E8A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0" y="566020"/>
            <a:ext cx="6206126" cy="365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6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8157B8-1C23-EF12-F3B1-B3937F876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31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63C3A9-BB51-15C0-1189-116F641B4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28" y="999241"/>
            <a:ext cx="11606906" cy="48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21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2436B-9784-4A0E-9341-FCBBAF538787}"/>
              </a:ext>
            </a:extLst>
          </p:cNvPr>
          <p:cNvSpPr txBox="1"/>
          <p:nvPr/>
        </p:nvSpPr>
        <p:spPr>
          <a:xfrm>
            <a:off x="6308436" y="1"/>
            <a:ext cx="5883564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Instructions: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Fill in the table with your own answer in French for prompt 1 to 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6B0CA-0D1B-4B52-B5C8-4542B15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63791"/>
            <a:ext cx="10515600" cy="438439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176</a:t>
            </a:r>
            <a:endParaRPr lang="en-GB" sz="32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14E9DA-8059-4BF9-B4B3-91F2C6C90786}"/>
              </a:ext>
            </a:extLst>
          </p:cNvPr>
          <p:cNvGraphicFramePr>
            <a:graphicFrameLocks noGrp="1"/>
          </p:cNvGraphicFramePr>
          <p:nvPr/>
        </p:nvGraphicFramePr>
        <p:xfrm>
          <a:off x="90341" y="4409790"/>
          <a:ext cx="1202776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04">
                  <a:extLst>
                    <a:ext uri="{9D8B030D-6E8A-4147-A177-3AD203B41FA5}">
                      <a16:colId xmlns:a16="http://schemas.microsoft.com/office/drawing/2014/main" val="1616792556"/>
                    </a:ext>
                  </a:extLst>
                </a:gridCol>
                <a:gridCol w="11471564">
                  <a:extLst>
                    <a:ext uri="{9D8B030D-6E8A-4147-A177-3AD203B41FA5}">
                      <a16:colId xmlns:a16="http://schemas.microsoft.com/office/drawing/2014/main" val="3224754174"/>
                    </a:ext>
                  </a:extLst>
                </a:gridCol>
              </a:tblGrid>
              <a:tr h="375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9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0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7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6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219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8957C4-186C-4395-96E7-0D0F921D8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32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B033AF-D2F5-115C-85FE-335162E01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58" y="502230"/>
            <a:ext cx="3765221" cy="371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7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47084-62AF-373F-D19E-A13601E06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45BF3-A68C-3C0B-73B6-DBAF807CB0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69624F-6CFF-FD56-87CF-C8E1FDC853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58293-CAFC-6271-5F11-5B811616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B8D3F-37CA-E2F5-5B93-61625BF46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01" y="681036"/>
            <a:ext cx="11498169" cy="539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A2436B-9784-4A0E-9341-FCBBAF538787}"/>
              </a:ext>
            </a:extLst>
          </p:cNvPr>
          <p:cNvSpPr txBox="1"/>
          <p:nvPr/>
        </p:nvSpPr>
        <p:spPr>
          <a:xfrm>
            <a:off x="6308436" y="1"/>
            <a:ext cx="5883564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Instructions: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Fill in the table with your own answer in French for prompt 1 to 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6B0CA-0D1B-4B52-B5C8-4542B158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2" y="63791"/>
            <a:ext cx="10515600" cy="438439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198</a:t>
            </a:r>
            <a:endParaRPr lang="en-GB" sz="32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14E9DA-8059-4BF9-B4B3-91F2C6C90786}"/>
              </a:ext>
            </a:extLst>
          </p:cNvPr>
          <p:cNvGraphicFramePr>
            <a:graphicFrameLocks noGrp="1"/>
          </p:cNvGraphicFramePr>
          <p:nvPr/>
        </p:nvGraphicFramePr>
        <p:xfrm>
          <a:off x="90341" y="4409790"/>
          <a:ext cx="1202776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04">
                  <a:extLst>
                    <a:ext uri="{9D8B030D-6E8A-4147-A177-3AD203B41FA5}">
                      <a16:colId xmlns:a16="http://schemas.microsoft.com/office/drawing/2014/main" val="1616792556"/>
                    </a:ext>
                  </a:extLst>
                </a:gridCol>
                <a:gridCol w="11471564">
                  <a:extLst>
                    <a:ext uri="{9D8B030D-6E8A-4147-A177-3AD203B41FA5}">
                      <a16:colId xmlns:a16="http://schemas.microsoft.com/office/drawing/2014/main" val="3224754174"/>
                    </a:ext>
                  </a:extLst>
                </a:gridCol>
              </a:tblGrid>
              <a:tr h="375458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91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609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78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7764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219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8957C4-186C-4395-96E7-0D0F921D8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34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B8AC01-0519-A309-AF31-C0B697C7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1" y="566020"/>
            <a:ext cx="3791099" cy="358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386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A30DFD-0431-9D74-5C3E-710BD5AA1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99E52-3DCC-1B0A-EB36-352D4CE8C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43" y="735290"/>
            <a:ext cx="11765531" cy="542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01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6FA8EFA-0EDF-41DF-8FBD-8E5E5829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B2252B8-DDF1-4848-A6A2-90BFF434D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2D4BBD-3859-4876-B7E0-D11BC23F6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38" y="0"/>
            <a:ext cx="5029831" cy="685800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29889C9-0837-4BF7-9504-16826321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E68277-0F5D-4DB2-9185-C6173776B2F3}" type="slidenum">
              <a:rPr lang="en-GB" smtClean="0"/>
              <a:t>36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013BFF-4ADE-4941-A26E-B000C698BA95}"/>
              </a:ext>
            </a:extLst>
          </p:cNvPr>
          <p:cNvSpPr txBox="1"/>
          <p:nvPr/>
        </p:nvSpPr>
        <p:spPr>
          <a:xfrm>
            <a:off x="5994401" y="1847273"/>
            <a:ext cx="5948218" cy="489364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Gold challenge: Write your top 5 higher structures in French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1-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2-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3-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4-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5- ____________________________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027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F10D7-2CDA-4067-83DE-DAD7E719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4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Task 3: Photo card and follow-on question</a:t>
            </a:r>
            <a:endParaRPr lang="en-GB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5955A-D353-4A51-87A2-599E16391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582" y="1302327"/>
            <a:ext cx="11794836" cy="5622347"/>
          </a:xfrm>
        </p:spPr>
        <p:txBody>
          <a:bodyPr>
            <a:normAutofit/>
          </a:bodyPr>
          <a:lstStyle/>
          <a:p>
            <a:r>
              <a:rPr lang="en-US" sz="3200" dirty="0"/>
              <a:t>12 marks out of 50</a:t>
            </a:r>
          </a:p>
          <a:p>
            <a:r>
              <a:rPr lang="en-US" sz="3200" dirty="0"/>
              <a:t>Students choose their </a:t>
            </a:r>
            <a:r>
              <a:rPr lang="en-US" sz="3200" dirty="0" err="1"/>
              <a:t>favourite</a:t>
            </a:r>
            <a:r>
              <a:rPr lang="en-US" sz="3200" dirty="0"/>
              <a:t> topic 2 weeks before the exam. </a:t>
            </a:r>
          </a:p>
          <a:p>
            <a:r>
              <a:rPr lang="en-US" sz="3200" dirty="0"/>
              <a:t>Students must describe a picture, including people, location, activity (8 marks)</a:t>
            </a:r>
          </a:p>
          <a:p>
            <a:r>
              <a:rPr lang="en-US" sz="3200" dirty="0"/>
              <a:t>2 follow on questions (present or simple conditional) </a:t>
            </a:r>
          </a:p>
          <a:p>
            <a:r>
              <a:rPr lang="en-US" sz="3200" dirty="0"/>
              <a:t>Answers must be short and concise (4 marks)</a:t>
            </a:r>
          </a:p>
          <a:p>
            <a:r>
              <a:rPr lang="en-US" sz="3200" dirty="0"/>
              <a:t>Students can ask the teacher to repeat the question (“</a:t>
            </a:r>
            <a:r>
              <a:rPr lang="en-US" sz="3200" dirty="0" err="1"/>
              <a:t>Répétez</a:t>
            </a:r>
            <a:r>
              <a:rPr lang="en-US" sz="3200" dirty="0"/>
              <a:t> </a:t>
            </a:r>
            <a:r>
              <a:rPr lang="en-US" sz="3200" dirty="0" err="1"/>
              <a:t>s’il</a:t>
            </a:r>
            <a:r>
              <a:rPr lang="en-US" sz="3200" dirty="0"/>
              <a:t> </a:t>
            </a:r>
            <a:r>
              <a:rPr lang="en-US" sz="3200" dirty="0" err="1"/>
              <a:t>vous</a:t>
            </a:r>
            <a:r>
              <a:rPr lang="en-US" sz="3200" dirty="0"/>
              <a:t> plait?”)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0CD3-785B-4382-95CE-AD8220F1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9558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8C9C4-13B9-442F-91C4-139BB78B0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429"/>
            <a:ext cx="12192000" cy="360714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8859BA-6A19-4178-84E5-0DA4863EE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268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7150-E5B3-4D83-9FAD-80BFFC907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815F6-122D-42C7-9D91-6A9CE7327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AB3F1-1E0C-4523-9796-11E2E1B2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39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29552-32F2-4FDC-BBC2-48E8700F3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81" y="508001"/>
            <a:ext cx="9766238" cy="549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67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726A34C-437A-4ABC-9208-7E5C8B211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8A5D702-A3A2-4C6E-97BB-D6CBE896F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A34441-0AA5-46A8-A23C-DBC03BBCF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577"/>
          <a:stretch/>
        </p:blipFill>
        <p:spPr>
          <a:xfrm>
            <a:off x="392058" y="52387"/>
            <a:ext cx="4928087" cy="6753225"/>
          </a:xfrm>
          <a:prstGeom prst="rect">
            <a:avLst/>
          </a:prstGeom>
        </p:spPr>
      </p:pic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F0B87C7F-9CD7-4CA9-BAE2-7738C048F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E68277-0F5D-4DB2-9185-C6173776B2F3}" type="slidenum">
              <a:rPr lang="en-GB" smtClean="0"/>
              <a:t>4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ED2B9-8AAC-4600-AB5D-ADB9F113C8DF}"/>
              </a:ext>
            </a:extLst>
          </p:cNvPr>
          <p:cNvSpPr txBox="1"/>
          <p:nvPr/>
        </p:nvSpPr>
        <p:spPr>
          <a:xfrm>
            <a:off x="5994401" y="1847273"/>
            <a:ext cx="5948218" cy="489364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Gold challenge: Write your top 5 higher structures in French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1-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2-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3-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4-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5- ____________________________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3A0BC4-3417-BA09-E176-2DC57EC1D7A4}"/>
              </a:ext>
            </a:extLst>
          </p:cNvPr>
          <p:cNvSpPr txBox="1"/>
          <p:nvPr/>
        </p:nvSpPr>
        <p:spPr>
          <a:xfrm>
            <a:off x="1951350" y="3271100"/>
            <a:ext cx="4807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do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513704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D7A0-92BC-41A2-8415-5A24D991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4DD20-1E1D-4F4F-976E-180E11948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EA4EA-6D6F-4B7B-AD38-5F29B47A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40</a:t>
            </a:fld>
            <a:endParaRPr lang="en-GB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F6AAAEB-0F97-46EB-B270-D20FFD3F1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095849"/>
              </p:ext>
            </p:extLst>
          </p:nvPr>
        </p:nvGraphicFramePr>
        <p:xfrm>
          <a:off x="152400" y="136525"/>
          <a:ext cx="11887199" cy="550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781">
                  <a:extLst>
                    <a:ext uri="{9D8B030D-6E8A-4147-A177-3AD203B41FA5}">
                      <a16:colId xmlns:a16="http://schemas.microsoft.com/office/drawing/2014/main" val="173194794"/>
                    </a:ext>
                  </a:extLst>
                </a:gridCol>
                <a:gridCol w="2373746">
                  <a:extLst>
                    <a:ext uri="{9D8B030D-6E8A-4147-A177-3AD203B41FA5}">
                      <a16:colId xmlns:a16="http://schemas.microsoft.com/office/drawing/2014/main" val="1154394924"/>
                    </a:ext>
                  </a:extLst>
                </a:gridCol>
                <a:gridCol w="2059709">
                  <a:extLst>
                    <a:ext uri="{9D8B030D-6E8A-4147-A177-3AD203B41FA5}">
                      <a16:colId xmlns:a16="http://schemas.microsoft.com/office/drawing/2014/main" val="1858848037"/>
                    </a:ext>
                  </a:extLst>
                </a:gridCol>
                <a:gridCol w="1173018">
                  <a:extLst>
                    <a:ext uri="{9D8B030D-6E8A-4147-A177-3AD203B41FA5}">
                      <a16:colId xmlns:a16="http://schemas.microsoft.com/office/drawing/2014/main" val="3118767078"/>
                    </a:ext>
                  </a:extLst>
                </a:gridCol>
                <a:gridCol w="455665">
                  <a:extLst>
                    <a:ext uri="{9D8B030D-6E8A-4147-A177-3AD203B41FA5}">
                      <a16:colId xmlns:a16="http://schemas.microsoft.com/office/drawing/2014/main" val="3899430217"/>
                    </a:ext>
                  </a:extLst>
                </a:gridCol>
                <a:gridCol w="1667221">
                  <a:extLst>
                    <a:ext uri="{9D8B030D-6E8A-4147-A177-3AD203B41FA5}">
                      <a16:colId xmlns:a16="http://schemas.microsoft.com/office/drawing/2014/main" val="3785176447"/>
                    </a:ext>
                  </a:extLst>
                </a:gridCol>
                <a:gridCol w="1978059">
                  <a:extLst>
                    <a:ext uri="{9D8B030D-6E8A-4147-A177-3AD203B41FA5}">
                      <a16:colId xmlns:a16="http://schemas.microsoft.com/office/drawing/2014/main" val="1859739545"/>
                    </a:ext>
                  </a:extLst>
                </a:gridCol>
              </a:tblGrid>
              <a:tr h="772703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Sur la photo</a:t>
                      </a:r>
                    </a:p>
                    <a:p>
                      <a:r>
                        <a:rPr lang="en-US" sz="12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(in the picture)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y a </a:t>
                      </a:r>
                      <a:r>
                        <a:rPr lang="en-US" sz="12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(there is)</a:t>
                      </a:r>
                    </a:p>
                    <a:p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homme.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 man)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femme.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 woman)</a:t>
                      </a:r>
                    </a:p>
                    <a:p>
                      <a:endParaRPr lang="en-US" sz="10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(xx)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personnes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</a:p>
                    <a:p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enfant.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 child)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garçon.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 boy)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fille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 girl)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sont</a:t>
                      </a:r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12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are) </a:t>
                      </a:r>
                      <a:endParaRPr lang="en-GB" sz="1200" b="0" i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dans la cuisine.</a:t>
                      </a:r>
                    </a:p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(in the kitchen)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à la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maison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(at home)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au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collège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  <a:r>
                        <a:rPr lang="en-US" sz="105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(at school)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dans le parc.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au restaurant.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au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cinéma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  <a:endParaRPr lang="en-GB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discutent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 chatting)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parlent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 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 talking)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jouent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 playing)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sourient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 smiling)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mangent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 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 eating)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9143698"/>
                  </a:ext>
                </a:extLst>
              </a:tr>
              <a:tr h="966162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 a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(he has)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Elle a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(she has)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have)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Elles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ont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have)</a:t>
                      </a:r>
                    </a:p>
                    <a:p>
                      <a:endParaRPr lang="en-US" sz="9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les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yeux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(add </a:t>
                      </a:r>
                      <a:r>
                        <a:rPr lang="en-US" sz="1400" b="0" i="1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colour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).</a:t>
                      </a:r>
                      <a:endParaRPr lang="en-US" b="0" i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les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cheveux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(add </a:t>
                      </a:r>
                      <a:r>
                        <a:rPr lang="en-US" sz="1100" b="0" i="1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colour</a:t>
                      </a:r>
                      <a:r>
                        <a:rPr lang="en-US" sz="11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).</a:t>
                      </a:r>
                      <a:endParaRPr lang="en-GB" b="0" i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est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(he is)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Elle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est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(she is)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sont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Elles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sont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are)</a:t>
                      </a:r>
                    </a:p>
                    <a:p>
                      <a:endParaRPr lang="en-US" sz="9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grand(s).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(tall)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petit(s).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(short)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heureux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(happy) 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contents.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(happy)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760273"/>
                  </a:ext>
                </a:extLst>
              </a:tr>
              <a:tr h="783435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Au premier plan 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(on the foreground)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À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l’arrière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-plan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(in the background)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À gauche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(on the left)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À droite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(on the right)</a:t>
                      </a:r>
                    </a:p>
                    <a:p>
                      <a:endParaRPr lang="en-US" sz="9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 me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semble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qu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’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(It seems to me that)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y a </a:t>
                      </a:r>
                      <a:r>
                        <a:rPr lang="en-US" sz="1200" b="0" i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(there is)</a:t>
                      </a:r>
                    </a:p>
                    <a:p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tableau.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 board)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table.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télé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des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arbres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.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(trees)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porte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(he wears)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Elle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porte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(she wears)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portent 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wear)</a:t>
                      </a:r>
                    </a:p>
                    <a:p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Elles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portent 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(they wear)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Une chemise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t-shirt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pantalon</a:t>
                      </a:r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short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Une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jube</a:t>
                      </a:r>
                      <a:endParaRPr lang="en-GB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chemise 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 shirt)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t-shirt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pantalon</a:t>
                      </a:r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(trousers)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 short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jupe</a:t>
                      </a:r>
                      <a:endParaRPr lang="en-US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(a skirt)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bleu(e)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vert(e)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rouge</a:t>
                      </a:r>
                    </a:p>
                    <a:p>
                      <a:r>
                        <a:rPr lang="en-US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gris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(e) </a:t>
                      </a:r>
                    </a:p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noir(e)  blanc(he)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(white)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521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3405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D6090-F743-4177-A030-B43C0FDD1DF8}"/>
              </a:ext>
            </a:extLst>
          </p:cNvPr>
          <p:cNvSpPr txBox="1"/>
          <p:nvPr/>
        </p:nvSpPr>
        <p:spPr>
          <a:xfrm>
            <a:off x="6714836" y="0"/>
            <a:ext cx="54032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Photo description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48F2AA-352F-4305-B7F3-F52D76F28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51467"/>
            <a:ext cx="5403273" cy="417968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772B7A-E5B6-43B4-B3CD-44C5EBF2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3" y="4531153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  <a:endParaRPr lang="en-US" b="1" i="1" u="sng" dirty="0"/>
          </a:p>
          <a:p>
            <a:pPr marL="0" indent="0">
              <a:buNone/>
            </a:pPr>
            <a:r>
              <a:rPr lang="en-US" i="1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A2: ____________________________________________________________________</a:t>
            </a:r>
            <a:endParaRPr lang="en-GB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22731-0474-48CB-BADC-5776F1EE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6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26</a:t>
            </a:r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229D8-2FDA-4618-BE00-206ADE1CE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6084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D6090-F743-4177-A030-B43C0FDD1DF8}"/>
              </a:ext>
            </a:extLst>
          </p:cNvPr>
          <p:cNvSpPr txBox="1"/>
          <p:nvPr/>
        </p:nvSpPr>
        <p:spPr>
          <a:xfrm>
            <a:off x="6714836" y="0"/>
            <a:ext cx="54032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Photo description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772B7A-E5B6-43B4-B3CD-44C5EBF2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  <a:endParaRPr lang="en-US" b="1" i="1" u="sng" dirty="0"/>
          </a:p>
          <a:p>
            <a:pPr marL="0" indent="0">
              <a:buNone/>
            </a:pPr>
            <a:r>
              <a:rPr lang="en-US" i="1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A2: ____________________________________________________________________</a:t>
            </a:r>
            <a:endParaRPr lang="en-GB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22731-0474-48CB-BADC-5776F1EE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6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50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92F99-3D4C-44DC-9CF8-6D48D256B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73" y="422480"/>
            <a:ext cx="5153891" cy="399518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CFEAD0-4FAA-45F6-86CF-8BC87D896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8665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D6090-F743-4177-A030-B43C0FDD1DF8}"/>
              </a:ext>
            </a:extLst>
          </p:cNvPr>
          <p:cNvSpPr txBox="1"/>
          <p:nvPr/>
        </p:nvSpPr>
        <p:spPr>
          <a:xfrm>
            <a:off x="6714836" y="0"/>
            <a:ext cx="54032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Photo description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772B7A-E5B6-43B4-B3CD-44C5EBF2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  <a:endParaRPr lang="en-US" b="1" i="1" u="sng" dirty="0"/>
          </a:p>
          <a:p>
            <a:pPr marL="0" indent="0">
              <a:buNone/>
            </a:pPr>
            <a:r>
              <a:rPr lang="en-US" i="1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A2: ____________________________________________________________________</a:t>
            </a:r>
            <a:endParaRPr lang="en-GB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22731-0474-48CB-BADC-5776F1EE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6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76</a:t>
            </a:r>
            <a:endParaRPr lang="en-GB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14E721-A2F4-46EC-8C34-6CBBCBF89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24" y="423174"/>
            <a:ext cx="5234476" cy="40849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1C9E8-8756-45F5-9B1B-80633D08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1320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D6090-F743-4177-A030-B43C0FDD1DF8}"/>
              </a:ext>
            </a:extLst>
          </p:cNvPr>
          <p:cNvSpPr txBox="1"/>
          <p:nvPr/>
        </p:nvSpPr>
        <p:spPr>
          <a:xfrm>
            <a:off x="6714836" y="0"/>
            <a:ext cx="54032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Photo description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772B7A-E5B6-43B4-B3CD-44C5EBF2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  <a:endParaRPr lang="en-US" b="1" i="1" u="sng" dirty="0"/>
          </a:p>
          <a:p>
            <a:pPr marL="0" indent="0">
              <a:buNone/>
            </a:pPr>
            <a:r>
              <a:rPr lang="en-US" i="1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A2: ____________________________________________________________________</a:t>
            </a:r>
            <a:endParaRPr lang="en-GB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22731-0474-48CB-BADC-5776F1EE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6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100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0DD152-CC4F-40D5-915E-6A42C7B53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82" y="416911"/>
            <a:ext cx="5403273" cy="40631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0494BE-CEAC-4494-A49D-6CDE60406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372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D6090-F743-4177-A030-B43C0FDD1DF8}"/>
              </a:ext>
            </a:extLst>
          </p:cNvPr>
          <p:cNvSpPr txBox="1"/>
          <p:nvPr/>
        </p:nvSpPr>
        <p:spPr>
          <a:xfrm>
            <a:off x="6714836" y="0"/>
            <a:ext cx="54032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Photo description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772B7A-E5B6-43B4-B3CD-44C5EBF2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  <a:endParaRPr lang="en-US" b="1" i="1" u="sng" dirty="0"/>
          </a:p>
          <a:p>
            <a:pPr marL="0" indent="0">
              <a:buNone/>
            </a:pPr>
            <a:r>
              <a:rPr lang="en-US" i="1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A2: ____________________________________________________________________</a:t>
            </a:r>
            <a:endParaRPr lang="en-GB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22731-0474-48CB-BADC-5776F1EE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6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153</a:t>
            </a:r>
            <a:endParaRPr lang="en-GB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5481D3-1AB1-1FDF-EEEA-17C213BEB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14" y="418470"/>
            <a:ext cx="4276950" cy="402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71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D6090-F743-4177-A030-B43C0FDD1DF8}"/>
              </a:ext>
            </a:extLst>
          </p:cNvPr>
          <p:cNvSpPr txBox="1"/>
          <p:nvPr/>
        </p:nvSpPr>
        <p:spPr>
          <a:xfrm>
            <a:off x="6714836" y="0"/>
            <a:ext cx="54032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Photo description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772B7A-E5B6-43B4-B3CD-44C5EBF2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  <a:endParaRPr lang="en-US" b="1" i="1" u="sng" dirty="0"/>
          </a:p>
          <a:p>
            <a:pPr marL="0" indent="0">
              <a:buNone/>
            </a:pPr>
            <a:r>
              <a:rPr lang="en-US" i="1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A2: ____________________________________________________________________</a:t>
            </a:r>
            <a:endParaRPr lang="en-GB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22731-0474-48CB-BADC-5776F1EE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6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177</a:t>
            </a:r>
            <a:endParaRPr lang="en-GB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BC5F00-E447-2D2C-B915-C7C2A7765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20" y="423174"/>
            <a:ext cx="4289311" cy="399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395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4D6090-F743-4177-A030-B43C0FDD1DF8}"/>
              </a:ext>
            </a:extLst>
          </p:cNvPr>
          <p:cNvSpPr txBox="1"/>
          <p:nvPr/>
        </p:nvSpPr>
        <p:spPr>
          <a:xfrm>
            <a:off x="6714836" y="0"/>
            <a:ext cx="54032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Photo description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___________________________ 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3772B7A-E5B6-43B4-B3CD-44C5EBF21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  <a:endParaRPr lang="en-US" b="1" i="1" u="sng" dirty="0"/>
          </a:p>
          <a:p>
            <a:pPr marL="0" indent="0">
              <a:buNone/>
            </a:pPr>
            <a:r>
              <a:rPr lang="en-US" i="1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i="1" dirty="0"/>
              <a:t>A2: ____________________________________________________________________</a:t>
            </a:r>
            <a:endParaRPr lang="en-GB" i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722731-0474-48CB-BADC-5776F1EE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65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199</a:t>
            </a:r>
            <a:endParaRPr lang="en-GB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4C77F3-E052-B6C1-024B-607DAD198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14" y="529998"/>
            <a:ext cx="3194350" cy="378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10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C20D113-2CE3-4DFA-8197-05D9F5CA7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C286922-CD9E-4F8A-A4E7-7AB72BDA8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C505DE-3C5F-41BC-911E-A6965BE55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465"/>
          <a:stretch/>
        </p:blipFill>
        <p:spPr>
          <a:xfrm>
            <a:off x="176609" y="0"/>
            <a:ext cx="3339102" cy="6858000"/>
          </a:xfrm>
          <a:prstGeom prst="rect">
            <a:avLst/>
          </a:prstGeom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FEB3BAD-315A-4F62-AFAA-1879EB8C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E68277-0F5D-4DB2-9185-C6173776B2F3}" type="slidenum">
              <a:rPr lang="en-GB" smtClean="0"/>
              <a:t>48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DF9157-C49A-42FF-9DFD-A40E65D4D8B4}"/>
              </a:ext>
            </a:extLst>
          </p:cNvPr>
          <p:cNvSpPr txBox="1"/>
          <p:nvPr/>
        </p:nvSpPr>
        <p:spPr>
          <a:xfrm>
            <a:off x="5994401" y="1847273"/>
            <a:ext cx="5948218" cy="489364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Gold challenge: Write your top 5 higher structures in French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1-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2-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3-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4-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5- ____________________________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FE56E1-42F7-7618-DA5E-772AF8F88F9E}"/>
              </a:ext>
            </a:extLst>
          </p:cNvPr>
          <p:cNvSpPr txBox="1"/>
          <p:nvPr/>
        </p:nvSpPr>
        <p:spPr>
          <a:xfrm>
            <a:off x="2403835" y="2262433"/>
            <a:ext cx="15082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a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98579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F10D7-2CDA-4067-83DE-DAD7E719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4" y="136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Task 3: broader conversation</a:t>
            </a:r>
            <a:endParaRPr lang="en-GB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5955A-D353-4A51-87A2-599E16391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6" y="1995054"/>
            <a:ext cx="11794836" cy="5622347"/>
          </a:xfrm>
        </p:spPr>
        <p:txBody>
          <a:bodyPr>
            <a:normAutofit/>
          </a:bodyPr>
          <a:lstStyle/>
          <a:p>
            <a:r>
              <a:rPr lang="en-US" sz="3200" dirty="0"/>
              <a:t>16 marks out of 50</a:t>
            </a:r>
          </a:p>
          <a:p>
            <a:r>
              <a:rPr lang="en-US" sz="3200" dirty="0"/>
              <a:t>Conversation on a chosen topic, following the picture task</a:t>
            </a:r>
          </a:p>
          <a:p>
            <a:r>
              <a:rPr lang="en-US" sz="3200" dirty="0"/>
              <a:t>Answers must be very detailed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0CD3-785B-4382-95CE-AD8220F1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345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D18A-BA77-4A73-BE3D-2AA4441C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55" y="365125"/>
            <a:ext cx="11988799" cy="1325563"/>
          </a:xfrm>
        </p:spPr>
        <p:txBody>
          <a:bodyPr/>
          <a:lstStyle/>
          <a:p>
            <a:pPr algn="ctr"/>
            <a:r>
              <a:rPr lang="en-US" b="1" dirty="0"/>
              <a:t>Speaking Foundation</a:t>
            </a:r>
            <a:br>
              <a:rPr lang="en-US" dirty="0"/>
            </a:br>
            <a:r>
              <a:rPr lang="en-US" sz="3200" dirty="0"/>
              <a:t>(15 mins preparation + 7-9 mins speaking exam)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EAB26-4D68-4919-9C4F-AD70AE9B9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455" y="1825624"/>
            <a:ext cx="11711709" cy="4833793"/>
          </a:xfrm>
        </p:spPr>
        <p:txBody>
          <a:bodyPr>
            <a:normAutofit fontScale="92500"/>
          </a:bodyPr>
          <a:lstStyle/>
          <a:p>
            <a:r>
              <a:rPr lang="en-US" dirty="0"/>
              <a:t>Arrive on time in Meeting Room 1</a:t>
            </a:r>
          </a:p>
          <a:p>
            <a:r>
              <a:rPr lang="en-US" dirty="0"/>
              <a:t>Wait for the invigilator to greet you</a:t>
            </a:r>
          </a:p>
          <a:p>
            <a:r>
              <a:rPr lang="en-US" dirty="0"/>
              <a:t>No phones or any other electronic equipment allowed</a:t>
            </a:r>
          </a:p>
          <a:p>
            <a:r>
              <a:rPr lang="en-US" dirty="0"/>
              <a:t>Bring a pen</a:t>
            </a:r>
          </a:p>
          <a:p>
            <a:r>
              <a:rPr lang="en-US" dirty="0"/>
              <a:t>Your teacher will give you the read aloud card, the role play card and the photo card</a:t>
            </a:r>
          </a:p>
          <a:p>
            <a:r>
              <a:rPr lang="en-US" dirty="0"/>
              <a:t>Prepare notes for the role play card and the photo card (14 mins)</a:t>
            </a:r>
          </a:p>
          <a:p>
            <a:r>
              <a:rPr lang="en-US" dirty="0"/>
              <a:t>Write notes on the lined paper provided, NOT on the cards. </a:t>
            </a:r>
          </a:p>
          <a:p>
            <a:r>
              <a:rPr lang="en-US" dirty="0"/>
              <a:t>Enter the exam room with the cards and your notes when told by your teacher</a:t>
            </a:r>
          </a:p>
          <a:p>
            <a:r>
              <a:rPr lang="en-US" dirty="0"/>
              <a:t>Practice the read aloud task for 1 minute in the exam room. </a:t>
            </a:r>
          </a:p>
          <a:p>
            <a:r>
              <a:rPr lang="en-US" dirty="0"/>
              <a:t>Start the speaking trial exam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3A6A8-236D-4893-BDE5-A43C0CCB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565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0E517-A933-6EAD-F868-DE5C3BCA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64" y="212104"/>
            <a:ext cx="11070996" cy="994691"/>
          </a:xfrm>
          <a:solidFill>
            <a:schemeClr val="accent4"/>
          </a:solidFill>
        </p:spPr>
        <p:txBody>
          <a:bodyPr>
            <a:normAutofit/>
          </a:bodyPr>
          <a:lstStyle/>
          <a:p>
            <a:r>
              <a:rPr lang="en-US" sz="4800" b="1" dirty="0"/>
              <a:t>Which conversation topics have you chosen?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A5DC6-B678-865E-9261-106317543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533393"/>
            <a:ext cx="12433955" cy="5112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A) Module 1 </a:t>
            </a:r>
            <a:r>
              <a:rPr lang="en-US" sz="3200" dirty="0">
                <a:highlight>
                  <a:srgbClr val="FFFF00"/>
                </a:highlight>
              </a:rPr>
              <a:t>Family &amp; friends </a:t>
            </a:r>
            <a:r>
              <a:rPr lang="en-US" sz="3200" dirty="0"/>
              <a:t>+ Module 2 </a:t>
            </a:r>
            <a:r>
              <a:rPr lang="en-US" sz="3200" dirty="0">
                <a:highlight>
                  <a:srgbClr val="FFFF00"/>
                </a:highlight>
              </a:rPr>
              <a:t>Free time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B) Module 3 </a:t>
            </a:r>
            <a:r>
              <a:rPr lang="en-US" sz="3200" dirty="0">
                <a:highlight>
                  <a:srgbClr val="FFFF00"/>
                </a:highlight>
              </a:rPr>
              <a:t>School</a:t>
            </a:r>
            <a:r>
              <a:rPr lang="en-US" sz="3200" dirty="0"/>
              <a:t> + Module 8 </a:t>
            </a:r>
            <a:r>
              <a:rPr lang="en-US" sz="3200" dirty="0">
                <a:highlight>
                  <a:srgbClr val="FFFF00"/>
                </a:highlight>
              </a:rPr>
              <a:t>studying and my future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C) Module 4 </a:t>
            </a:r>
            <a:r>
              <a:rPr lang="en-US" sz="3200" dirty="0">
                <a:highlight>
                  <a:srgbClr val="FFFF00"/>
                </a:highlight>
              </a:rPr>
              <a:t>Healthy lifestyle </a:t>
            </a:r>
            <a:r>
              <a:rPr lang="en-US" sz="3200" dirty="0"/>
              <a:t>+ Module 2 </a:t>
            </a:r>
            <a:r>
              <a:rPr lang="en-US" sz="3200" dirty="0">
                <a:highlight>
                  <a:srgbClr val="FFFF00"/>
                </a:highlight>
              </a:rPr>
              <a:t>Free time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D) Module 5 </a:t>
            </a:r>
            <a:r>
              <a:rPr lang="en-US" sz="3200" dirty="0">
                <a:highlight>
                  <a:srgbClr val="FFFF00"/>
                </a:highlight>
              </a:rPr>
              <a:t>Holidays</a:t>
            </a:r>
            <a:r>
              <a:rPr lang="en-US" sz="3200" dirty="0"/>
              <a:t> + Module 2 </a:t>
            </a:r>
            <a:r>
              <a:rPr lang="en-US" sz="3200" dirty="0">
                <a:highlight>
                  <a:srgbClr val="FFFF00"/>
                </a:highlight>
              </a:rPr>
              <a:t>Free time </a:t>
            </a:r>
            <a:r>
              <a:rPr lang="en-US" sz="3200" dirty="0"/>
              <a:t>(or Module 4 </a:t>
            </a:r>
            <a:r>
              <a:rPr lang="en-US" sz="3200" dirty="0">
                <a:highlight>
                  <a:srgbClr val="FFFF00"/>
                </a:highlight>
              </a:rPr>
              <a:t>healthy lifestyle</a:t>
            </a:r>
            <a:r>
              <a:rPr lang="en-US" sz="3200" dirty="0"/>
              <a:t>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E) Module 6 </a:t>
            </a:r>
            <a:r>
              <a:rPr lang="en-US" sz="3200" dirty="0">
                <a:highlight>
                  <a:srgbClr val="FFFF00"/>
                </a:highlight>
              </a:rPr>
              <a:t>Environment </a:t>
            </a:r>
            <a:r>
              <a:rPr lang="en-US" sz="3200" dirty="0"/>
              <a:t>+ Module 7 </a:t>
            </a:r>
            <a:r>
              <a:rPr lang="en-US" sz="3200" dirty="0">
                <a:highlight>
                  <a:srgbClr val="FFFF00"/>
                </a:highlight>
              </a:rPr>
              <a:t>my </a:t>
            </a:r>
            <a:r>
              <a:rPr lang="en-US" sz="3200" dirty="0" err="1">
                <a:highlight>
                  <a:srgbClr val="FFFF00"/>
                </a:highlight>
              </a:rPr>
              <a:t>neighbourhood</a:t>
            </a:r>
            <a:endParaRPr lang="en-GB" sz="320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A0620-7F16-6D97-9BC2-0EC5EDD1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50</a:t>
            </a:fld>
            <a:endParaRPr lang="en-GB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31CC3444-0B77-58FF-B7BB-1396B30E267B}"/>
              </a:ext>
            </a:extLst>
          </p:cNvPr>
          <p:cNvSpPr/>
          <p:nvPr/>
        </p:nvSpPr>
        <p:spPr>
          <a:xfrm>
            <a:off x="8748075" y="1288296"/>
            <a:ext cx="952107" cy="757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884DBEE1-2434-4F18-51BD-987E35DE9129}"/>
              </a:ext>
            </a:extLst>
          </p:cNvPr>
          <p:cNvSpPr/>
          <p:nvPr/>
        </p:nvSpPr>
        <p:spPr>
          <a:xfrm>
            <a:off x="9880862" y="1288296"/>
            <a:ext cx="952107" cy="75732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7C6B727-3690-75BF-2F82-0D88990D970B}"/>
              </a:ext>
            </a:extLst>
          </p:cNvPr>
          <p:cNvSpPr/>
          <p:nvPr/>
        </p:nvSpPr>
        <p:spPr>
          <a:xfrm>
            <a:off x="454058" y="5324607"/>
            <a:ext cx="732149" cy="6425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67C9BAA-81F6-87C1-BFBC-2B4DF917762F}"/>
              </a:ext>
            </a:extLst>
          </p:cNvPr>
          <p:cNvSpPr/>
          <p:nvPr/>
        </p:nvSpPr>
        <p:spPr>
          <a:xfrm>
            <a:off x="1586845" y="5324607"/>
            <a:ext cx="732149" cy="64256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9661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AEDB-44BF-4345-BB6D-597CAD9AB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EB520-6BC5-4F74-98E8-A501F995E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5E447-8D7D-4F6B-BB79-0CAB269B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C4C35-FCF8-47B6-9E20-4BFB86CCE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11" y="0"/>
            <a:ext cx="1132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159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0C059D-925F-49CB-B562-3122EE628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210" y="0"/>
            <a:ext cx="6530109" cy="69099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02D980-A40A-9906-6831-872BBD201E83}"/>
              </a:ext>
            </a:extLst>
          </p:cNvPr>
          <p:cNvSpPr txBox="1"/>
          <p:nvPr/>
        </p:nvSpPr>
        <p:spPr>
          <a:xfrm>
            <a:off x="150829" y="188536"/>
            <a:ext cx="361046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Module 1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Family &amp; friends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4111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B0A5F-33A9-41E9-A463-9265DCED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FE4A0-98CF-4FCB-BE8E-FC7869604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ED6E7-F0D1-43B7-A0B8-DEB04EE84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E225A-7B4A-4AF2-92E9-E15E44021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873" y="0"/>
            <a:ext cx="6557817" cy="6821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92EF52-F20E-F574-3611-0D97897D5A57}"/>
              </a:ext>
            </a:extLst>
          </p:cNvPr>
          <p:cNvSpPr txBox="1"/>
          <p:nvPr/>
        </p:nvSpPr>
        <p:spPr>
          <a:xfrm>
            <a:off x="150829" y="188536"/>
            <a:ext cx="361046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Module 2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Free time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188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1BA19-D845-4820-8D81-08E9BC9E0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583AA-2A5F-4806-9840-39241B190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1E54C-16C2-475D-B125-511DBDD1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9A3B8-6C1B-4AF1-B277-38EDB0C07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484" y="0"/>
            <a:ext cx="710192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A886C1-B031-B97D-7E74-5C983F7A5793}"/>
              </a:ext>
            </a:extLst>
          </p:cNvPr>
          <p:cNvSpPr txBox="1"/>
          <p:nvPr/>
        </p:nvSpPr>
        <p:spPr>
          <a:xfrm>
            <a:off x="150829" y="188536"/>
            <a:ext cx="361046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Module 3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school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8109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62A-018B-46B1-BB15-48534DBB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B2B56-C407-4FD5-9F1E-FDD86098C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F3EBA-9C6C-4A73-A80C-5995F4BB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96260-1E96-4558-98AB-E8171F16F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432" y="0"/>
            <a:ext cx="601692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54CE99-A4CC-EF7D-0010-E31A9BF107ED}"/>
              </a:ext>
            </a:extLst>
          </p:cNvPr>
          <p:cNvSpPr txBox="1"/>
          <p:nvPr/>
        </p:nvSpPr>
        <p:spPr>
          <a:xfrm>
            <a:off x="150829" y="188536"/>
            <a:ext cx="361046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Module 4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Healthy lifestyle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6417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98689-F98D-473E-A95B-4B48F264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9B0D2-9B1B-407D-8EFC-740B06F07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C680D-F016-4F2B-A31D-EDB58726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BAE5E-93F0-4ECF-A899-076CF083B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526" y="0"/>
            <a:ext cx="697767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2E1DBE-2E3F-C6B7-8AAE-B5B5F506139B}"/>
              </a:ext>
            </a:extLst>
          </p:cNvPr>
          <p:cNvSpPr txBox="1"/>
          <p:nvPr/>
        </p:nvSpPr>
        <p:spPr>
          <a:xfrm>
            <a:off x="150829" y="188536"/>
            <a:ext cx="361046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Module 5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Holidays 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869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98689-F98D-473E-A95B-4B48F264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9B0D2-9B1B-407D-8EFC-740B06F07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C680D-F016-4F2B-A31D-EDB58726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E1DBE-2E3F-C6B7-8AAE-B5B5F506139B}"/>
              </a:ext>
            </a:extLst>
          </p:cNvPr>
          <p:cNvSpPr txBox="1"/>
          <p:nvPr/>
        </p:nvSpPr>
        <p:spPr>
          <a:xfrm>
            <a:off x="150829" y="188536"/>
            <a:ext cx="361046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Module 6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Environment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1C62FB-A4DA-EB51-EFBD-46FC741A2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853" y="0"/>
            <a:ext cx="60559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881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98689-F98D-473E-A95B-4B48F264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9B0D2-9B1B-407D-8EFC-740B06F07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C680D-F016-4F2B-A31D-EDB58726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58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E1DBE-2E3F-C6B7-8AAE-B5B5F506139B}"/>
              </a:ext>
            </a:extLst>
          </p:cNvPr>
          <p:cNvSpPr txBox="1"/>
          <p:nvPr/>
        </p:nvSpPr>
        <p:spPr>
          <a:xfrm>
            <a:off x="150828" y="188536"/>
            <a:ext cx="3821731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Module 7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My </a:t>
            </a:r>
            <a:r>
              <a:rPr lang="en-US" sz="3200" dirty="0" err="1">
                <a:latin typeface="Comic Sans MS" panose="030F0702030302020204" pitchFamily="66" charset="0"/>
              </a:rPr>
              <a:t>neighbourhood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3AB6B7-59C5-082F-C310-5E0D37CAF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562" y="0"/>
            <a:ext cx="5904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562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98689-F98D-473E-A95B-4B48F264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9B0D2-9B1B-407D-8EFC-740B06F07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C680D-F016-4F2B-A31D-EDB58726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59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2E1DBE-2E3F-C6B7-8AAE-B5B5F506139B}"/>
              </a:ext>
            </a:extLst>
          </p:cNvPr>
          <p:cNvSpPr txBox="1"/>
          <p:nvPr/>
        </p:nvSpPr>
        <p:spPr>
          <a:xfrm>
            <a:off x="150828" y="188536"/>
            <a:ext cx="3821731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Module 8</a:t>
            </a:r>
          </a:p>
          <a:p>
            <a:pPr algn="ctr"/>
            <a:r>
              <a:rPr lang="en-US" sz="3200" dirty="0">
                <a:latin typeface="Comic Sans MS" panose="030F0702030302020204" pitchFamily="66" charset="0"/>
              </a:rPr>
              <a:t>Studying and my future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975C8F-B8B1-3A32-1397-ADD54E106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956" y="0"/>
            <a:ext cx="760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85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62970-9DEB-447C-AB4A-9FB76F50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91" y="3206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Speaking trial exams (foundation tier)</a:t>
            </a:r>
            <a:endParaRPr lang="en-GB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7C133-539B-45C1-9F82-E6DA3E11C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18" y="1825625"/>
            <a:ext cx="1162858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14-minute preparation in MR1 + 1-minute preparation in exam room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Task 1: read aloud task (approx. 1.5 - 2minutes)</a:t>
            </a:r>
          </a:p>
          <a:p>
            <a:pPr marL="0" indent="0">
              <a:buNone/>
            </a:pPr>
            <a:r>
              <a:rPr lang="en-US" dirty="0"/>
              <a:t>Task 2: role play task (approx. 1 - 1.5 minutes)</a:t>
            </a:r>
          </a:p>
          <a:p>
            <a:pPr marL="0" indent="0">
              <a:buNone/>
            </a:pPr>
            <a:r>
              <a:rPr lang="en-US" dirty="0"/>
              <a:t>Task 3 (based on your chosen topic): 	- photo task description </a:t>
            </a:r>
          </a:p>
          <a:p>
            <a:pPr marL="0" indent="0">
              <a:buNone/>
            </a:pPr>
            <a:r>
              <a:rPr lang="en-US" dirty="0"/>
              <a:t>						- follow on questions (1.5 - 2mins)</a:t>
            </a:r>
          </a:p>
          <a:p>
            <a:pPr marL="0" indent="0">
              <a:buNone/>
            </a:pPr>
            <a:r>
              <a:rPr lang="en-US" dirty="0"/>
              <a:t>             					- conversation (3 - 3.5mins)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936EE-21F8-426E-B193-ACF2E079A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6823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7E77AFA-93A2-4225-85D5-017F0615A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3B94A6E-64D1-4333-824C-01D729EA6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7BFC97-954F-4B24-A7F5-621757644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36" y="0"/>
            <a:ext cx="3429000" cy="6858000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C5AFEE6-055F-498F-B952-C2C3AC27A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E68277-0F5D-4DB2-9185-C6173776B2F3}" type="slidenum">
              <a:rPr lang="en-GB" smtClean="0"/>
              <a:t>60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F81C04-6F3F-4680-AFA9-E60AC1FFBC60}"/>
              </a:ext>
            </a:extLst>
          </p:cNvPr>
          <p:cNvSpPr txBox="1"/>
          <p:nvPr/>
        </p:nvSpPr>
        <p:spPr>
          <a:xfrm>
            <a:off x="5994401" y="1847273"/>
            <a:ext cx="5948218" cy="489364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Gold challenge: Write your top 5 higher structures in French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1-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2-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3-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4- ____________________________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5- ____________________________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7291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AFE66-3FEB-4632-BC16-7EF68872B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Extra resources for independent revision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BBF60-7E51-49AF-9D28-4B904D5A1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 these tasks too in order to develop your skills for the speaking trial exams. </a:t>
            </a:r>
          </a:p>
          <a:p>
            <a:r>
              <a:rPr lang="en-US" dirty="0"/>
              <a:t>You will also find the answers, so that you can self assess.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2E897-61DE-4126-99F4-38127C0F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2851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2FC5C-B5D8-4A97-A4AA-1064F529C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4D3559-5FA8-46A7-8302-6CCC06981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0364" y="24948"/>
            <a:ext cx="5532581" cy="66656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D3DD4-0AA9-4709-9DA5-BBC14334F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D98F43-E6E1-4344-A84C-CCBE22AA8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80364" cy="68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286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C1C3E-4A28-4DE9-B1B6-EC0FF7AE6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CB6C0-6C3B-43BA-9743-2BE1A6B3A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FC04C-180F-44E5-A8E5-E6D10E1EA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BA6397-C671-4E3A-889F-F657D0049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2" y="0"/>
            <a:ext cx="4890222" cy="50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371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E5696-5C83-4F34-A00E-01D9E9D7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6CD77-A012-4AD9-AB81-0FD2744EF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D0664-5A28-423A-8547-0E8B19EE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00269F-3025-4186-825E-C4C2E6D5C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5172075" cy="6696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82C022-A7C9-4349-A9C2-E7B2027A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687" y="25400"/>
            <a:ext cx="6074786" cy="555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530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FC7E-0C9E-4904-A630-343019CD3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21911-AF54-4D7B-A65A-CC71E453A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D1BBB-AC9B-4F46-946D-18B2E1E7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FE4CD-33EC-447D-9BA2-139CA42F9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0"/>
            <a:ext cx="5643996" cy="652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686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A75C1-E351-4A7C-941F-8DA0F5EF7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A4E31-3D84-4CCE-A527-4346B42F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380C2-8C7F-4B57-A3B5-181B5818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175"/>
            <a:ext cx="6234545" cy="6900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75666-1B56-4BC4-AA94-E13240DCF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909" y="32127"/>
            <a:ext cx="4962525" cy="682942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507C5B1-D8E4-4796-B61D-F3ECFAA60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184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206D0-5FFD-4319-A4A3-861B80A2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AE6DE-B797-47A7-ABF0-C9B46FE0D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E7C9C-1FB4-4A40-A5C3-FF7A7476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5DFAB-D54E-41DB-A833-8FEBF9393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0"/>
            <a:ext cx="6059777" cy="571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752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3D6F1-69F6-4374-8F1C-5BBCFF74D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54C94-8EBB-49DE-9E8C-92137B281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B2488-5797-4F63-BC91-46ED1A16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859C01-BF55-446D-B7AA-E8253E7FB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2"/>
            <a:ext cx="5191125" cy="6496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5E83F2-5235-4C2B-86A9-789FDECE0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335" y="27998"/>
            <a:ext cx="4943475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858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D47F4-8812-4CAC-8D0B-AD104B665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A1B6D-B4B0-496A-B908-38A8168A8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2FA81-FF15-4B61-8D8E-6700FD0E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69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8607C-2682-40BF-B04A-C7B046B04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21"/>
            <a:ext cx="4322618" cy="645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16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F10D7-2CDA-4067-83DE-DAD7E719F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4" y="1365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Task 1: read aloud task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5955A-D353-4A51-87A2-599E16391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582" y="2005012"/>
            <a:ext cx="11794836" cy="4351338"/>
          </a:xfrm>
        </p:spPr>
        <p:txBody>
          <a:bodyPr>
            <a:normAutofit/>
          </a:bodyPr>
          <a:lstStyle/>
          <a:p>
            <a:r>
              <a:rPr lang="en-US" dirty="0"/>
              <a:t>Two marks per answer (12 marks out of 50)</a:t>
            </a:r>
          </a:p>
          <a:p>
            <a:r>
              <a:rPr lang="en-US" dirty="0"/>
              <a:t>Read aloud a short passage in French (35-40 words / 5 sentences)</a:t>
            </a:r>
          </a:p>
          <a:p>
            <a:r>
              <a:rPr lang="en-US" dirty="0"/>
              <a:t>8 marks</a:t>
            </a:r>
          </a:p>
          <a:p>
            <a:r>
              <a:rPr lang="en-US" dirty="0"/>
              <a:t>Answer 2 follow-on questions (one like and one opinion)</a:t>
            </a:r>
          </a:p>
          <a:p>
            <a:r>
              <a:rPr lang="en-US" dirty="0"/>
              <a:t>Answers must short and concise</a:t>
            </a:r>
          </a:p>
          <a:p>
            <a:r>
              <a:rPr lang="en-US" dirty="0"/>
              <a:t>4 marks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A0CD3-785B-4382-95CE-AD8220F1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2716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BEF18-0B3D-444E-9949-1DE610FF2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7E58D-9FB0-4A2B-B9E7-74336F381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025E0-6835-49A7-BD99-00BC588C1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A2FA0-44B9-4B3D-9ECD-AC614CDE1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38750" cy="674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E45CD4-DBBF-48FF-A9E9-2ED3E600D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502" y="0"/>
            <a:ext cx="5587133" cy="628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356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33988-15C4-40FE-99BA-9DABE729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1276A-3E77-40BB-91B9-BB031BDE8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7E522-5D74-43CE-A099-0F8C2A2F3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221F7-01C7-401E-9689-7503E175D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1" y="123824"/>
            <a:ext cx="5415252" cy="47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163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77057-D971-4B52-B8ED-DC3BFFF0D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42843B-A3F9-44FF-82F6-EC9205DB5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0047" y="-1"/>
            <a:ext cx="5781176" cy="6492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61C90-A0BF-4600-A90C-3F1A1AD8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EBBA6-0C7A-44AD-9397-A3009A160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71838" cy="55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119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97FD0-9FED-4D83-922F-F2A54D6B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946C5-5E8A-40C5-B8E8-DB2871E9C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D2931-E9AB-4ADE-B9F9-F2479F70E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B85B61-978D-418F-B2B0-6E3BFC5F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31" y="152400"/>
            <a:ext cx="4340505" cy="369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059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3C125-BAD6-4F78-BA31-803452119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3DE5B3-3FC8-439E-83B1-9D88B84EE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8930" y="0"/>
            <a:ext cx="5002670" cy="65341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FE6A8-D2A9-4147-AB34-B066C892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3AE1C4-2118-4D52-9654-E8674790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75"/>
            <a:ext cx="5267325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672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F098-1F26-459E-8CBA-A84DD633A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B9C65-458C-4738-AE08-6AA6C993A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A7DD3-9B6F-4221-862E-F4ACDA89B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8508B-1CF8-45C9-9EE2-8E4603E3C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84" y="188913"/>
            <a:ext cx="4777798" cy="43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069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9E605-DBA2-42AE-9A1A-F20E7933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8EFB04-6960-48C9-B056-85070DA28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67395"/>
            <a:ext cx="5883564" cy="62204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20B0E-86BC-4351-9DF9-D2717068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87585-D0A7-4EE5-AB63-F41CF2109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560"/>
            <a:ext cx="5883564" cy="684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103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FE168-CD3C-4BF8-B96C-65D64DB5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D571D-25B3-456A-A8DD-96B539352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372BC-63F6-48A6-BE82-6A02FBFE3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D6004-CB7A-4417-B0EF-CE9D19027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17" y="0"/>
            <a:ext cx="4447165" cy="595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975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9B3BD-D00F-4C6A-9267-7C2E7A565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3F4DCB-5F22-43C7-B1FB-E2FCE4619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7916" y="-61913"/>
            <a:ext cx="6244084" cy="58590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0D118-D348-4E70-B4E8-C16A9D3E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35E71-8060-4BE5-8906-30C706DEE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912"/>
            <a:ext cx="5781964" cy="683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684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BA9D8-47DA-49E9-BDFB-FB2556D17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A4081-A6D5-4193-B9F6-D99159F9D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75C58-40F7-45D9-B299-32384F96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79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C5E3AD-9957-471C-8AFD-8E6AC4E67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0182"/>
            <a:ext cx="51816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57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A1D339-EA5D-44B4-A819-4AEE16E5E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32" y="554038"/>
            <a:ext cx="6036668" cy="39390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475BA-3FBB-4BF3-A181-C19786E2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204EF8-5B6E-4D01-92B9-731B04ED7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2" y="919308"/>
            <a:ext cx="5570334" cy="424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196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B376C-45E4-4A0F-880B-C77132547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24C012-682A-4D9F-8F27-432F03368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7308" y="-1"/>
            <a:ext cx="5403274" cy="66922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65349-8AE9-4628-BFBF-E94BDEF7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80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D85C0A-39DB-497C-88E0-543996D13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717309" cy="663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425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EE2F1-54CC-4F05-B582-913DF1A8B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F0687-AD43-45BC-91A3-B6DDFF569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AE129-5558-4FBE-947D-AE5BD53B3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81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EF66C7-D87F-43EB-BDB1-77873AE58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0" y="365125"/>
            <a:ext cx="4216399" cy="22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170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FD643-E252-4342-B060-ED4037EE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81DB8-62A1-41D7-810A-E4F5F0115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97F91-2A24-40DC-88E6-892B3C072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82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790C2D-D685-4169-AF20-38598881A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31" y="32327"/>
            <a:ext cx="9942987" cy="67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937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884CD-122A-45B0-BE35-2451978B9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66553-E8FC-484B-A494-9CA794837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007802-2E32-4223-880A-BAB587388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61912"/>
            <a:ext cx="9725025" cy="67341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BAEF0-054D-483C-853C-158789B1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413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55E2-1CA1-4DC0-A8CB-1D5038D9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1" y="45027"/>
            <a:ext cx="10515600" cy="438439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Foundation textbook page 26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706FC-55B4-45D3-ABF7-9F5E7F664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362" y="4437928"/>
            <a:ext cx="11972637" cy="2420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Follow-on questions</a:t>
            </a:r>
          </a:p>
          <a:p>
            <a:pPr marL="0" indent="0">
              <a:buNone/>
            </a:pPr>
            <a:r>
              <a:rPr lang="en-US" dirty="0"/>
              <a:t>Q1: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A1: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Q2: ____________________________________________________________________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A2: ____________________________________________________________________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7CDA8-F3D0-41A8-A363-5A0598329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68277-0F5D-4DB2-9185-C6173776B2F3}" type="slidenum">
              <a:rPr lang="en-GB" smtClean="0"/>
              <a:t>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B4BB29-17D3-4170-80B0-EDB45D075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818" y="568685"/>
            <a:ext cx="8682181" cy="41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39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59AC95379B874A8321FDE0BC5A09DE" ma:contentTypeVersion="10" ma:contentTypeDescription="Create a new document." ma:contentTypeScope="" ma:versionID="d0d5eb0b69103335156aeda8ba29fd5d">
  <xsd:schema xmlns:xsd="http://www.w3.org/2001/XMLSchema" xmlns:xs="http://www.w3.org/2001/XMLSchema" xmlns:p="http://schemas.microsoft.com/office/2006/metadata/properties" xmlns:ns2="873cd8aa-402e-4d64-9e18-8fd6812486d4" targetNamespace="http://schemas.microsoft.com/office/2006/metadata/properties" ma:root="true" ma:fieldsID="39c6bd5894a44eb722e625cfef8b8847" ns2:_="">
    <xsd:import namespace="873cd8aa-402e-4d64-9e18-8fd6812486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3cd8aa-402e-4d64-9e18-8fd6812486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79a89b1-2c2c-4f7f-9bd7-7914fb13a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3cd8aa-402e-4d64-9e18-8fd6812486d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473B921-52EC-4E2D-8026-A4A44EA51698}"/>
</file>

<file path=customXml/itemProps2.xml><?xml version="1.0" encoding="utf-8"?>
<ds:datastoreItem xmlns:ds="http://schemas.openxmlformats.org/officeDocument/2006/customXml" ds:itemID="{E62806D8-E25B-4F00-AAFE-5470269E897E}"/>
</file>

<file path=customXml/itemProps3.xml><?xml version="1.0" encoding="utf-8"?>
<ds:datastoreItem xmlns:ds="http://schemas.openxmlformats.org/officeDocument/2006/customXml" ds:itemID="{E3DE8954-7E4D-4DC7-9887-AE85506D17DF}"/>
</file>

<file path=docProps/app.xml><?xml version="1.0" encoding="utf-8"?>
<Properties xmlns="http://schemas.openxmlformats.org/officeDocument/2006/extended-properties" xmlns:vt="http://schemas.openxmlformats.org/officeDocument/2006/docPropsVTypes">
  <TotalTime>2130</TotalTime>
  <Words>2015</Words>
  <Application>Microsoft Office PowerPoint</Application>
  <PresentationFormat>Widescreen</PresentationFormat>
  <Paragraphs>567</Paragraphs>
  <Slides>83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8" baseType="lpstr">
      <vt:lpstr>Arial</vt:lpstr>
      <vt:lpstr>Calibri</vt:lpstr>
      <vt:lpstr>Calibri Light</vt:lpstr>
      <vt:lpstr>Comic Sans MS</vt:lpstr>
      <vt:lpstr>Office Theme</vt:lpstr>
      <vt:lpstr>Year 11 French speaking trial exam revision lessons</vt:lpstr>
      <vt:lpstr>Choose your conversation topics (16 out of 50 marks)</vt:lpstr>
      <vt:lpstr>Choose your conversation theme (16 out of 50 marks)</vt:lpstr>
      <vt:lpstr>PowerPoint Presentation</vt:lpstr>
      <vt:lpstr>Speaking Foundation (15 mins preparation + 7-9 mins speaking exam)</vt:lpstr>
      <vt:lpstr>Speaking trial exams (foundation tier)</vt:lpstr>
      <vt:lpstr>Task 1: read aloud task</vt:lpstr>
      <vt:lpstr>PowerPoint Presentation</vt:lpstr>
      <vt:lpstr>Foundation textbook page 26</vt:lpstr>
      <vt:lpstr>Foundation textbook page 50</vt:lpstr>
      <vt:lpstr>Foundation textbook page 76</vt:lpstr>
      <vt:lpstr>Foundation textbook page 104</vt:lpstr>
      <vt:lpstr>Foundation textbook page 124</vt:lpstr>
      <vt:lpstr>Foundation textbook page 152</vt:lpstr>
      <vt:lpstr>Foundation textbook page 176</vt:lpstr>
      <vt:lpstr>Foundation textbook page 198</vt:lpstr>
      <vt:lpstr>Task 2: Role play card</vt:lpstr>
      <vt:lpstr>PowerPoint Presentation</vt:lpstr>
      <vt:lpstr>Role play key phrases</vt:lpstr>
      <vt:lpstr>Foundation textbook page 26</vt:lpstr>
      <vt:lpstr>PowerPoint Presentation</vt:lpstr>
      <vt:lpstr>Foundation textbook page 50</vt:lpstr>
      <vt:lpstr>PowerPoint Presentation</vt:lpstr>
      <vt:lpstr>Foundation textbook page 76</vt:lpstr>
      <vt:lpstr>PowerPoint Presentation</vt:lpstr>
      <vt:lpstr>Foundation textbook page 104</vt:lpstr>
      <vt:lpstr>PowerPoint Presentation</vt:lpstr>
      <vt:lpstr>Foundation textbook page 124</vt:lpstr>
      <vt:lpstr>PowerPoint Presentation</vt:lpstr>
      <vt:lpstr>Foundation textbook page 152</vt:lpstr>
      <vt:lpstr>PowerPoint Presentation</vt:lpstr>
      <vt:lpstr>Foundation textbook page 176</vt:lpstr>
      <vt:lpstr>PowerPoint Presentation</vt:lpstr>
      <vt:lpstr>Foundation textbook page 198</vt:lpstr>
      <vt:lpstr>PowerPoint Presentation</vt:lpstr>
      <vt:lpstr>PowerPoint Presentation</vt:lpstr>
      <vt:lpstr>Task 3: Photo card and follow-on question</vt:lpstr>
      <vt:lpstr>PowerPoint Presentation</vt:lpstr>
      <vt:lpstr>PowerPoint Presentation</vt:lpstr>
      <vt:lpstr>PowerPoint Presentation</vt:lpstr>
      <vt:lpstr>Foundation textbook page 26</vt:lpstr>
      <vt:lpstr>Foundation textbook page 50</vt:lpstr>
      <vt:lpstr>Foundation textbook page 76</vt:lpstr>
      <vt:lpstr>Foundation textbook page 100</vt:lpstr>
      <vt:lpstr>Foundation textbook page 153</vt:lpstr>
      <vt:lpstr>Foundation textbook page 177</vt:lpstr>
      <vt:lpstr>Foundation textbook page 199</vt:lpstr>
      <vt:lpstr>PowerPoint Presentation</vt:lpstr>
      <vt:lpstr>Task 3: broader conversation</vt:lpstr>
      <vt:lpstr>Which conversation topics have you chosen?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resources for independent revision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10 French trial exam revision lessons</dc:title>
  <dc:creator>N Finley</dc:creator>
  <cp:lastModifiedBy>N Finley</cp:lastModifiedBy>
  <cp:revision>117</cp:revision>
  <dcterms:created xsi:type="dcterms:W3CDTF">2024-02-01T10:38:36Z</dcterms:created>
  <dcterms:modified xsi:type="dcterms:W3CDTF">2025-10-20T14:54:46Z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0x0101007059AC95379B874A8321FDE0BC5A09DE</vt:lpwstr>
  </property>
</Properties>
</file>